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8" r:id="rId3"/>
    <p:sldMasterId id="2147483710" r:id="rId4"/>
  </p:sldMasterIdLst>
  <p:notesMasterIdLst>
    <p:notesMasterId r:id="rId32"/>
  </p:notesMasterIdLst>
  <p:handoutMasterIdLst>
    <p:handoutMasterId r:id="rId33"/>
  </p:handoutMasterIdLst>
  <p:sldIdLst>
    <p:sldId id="256" r:id="rId5"/>
    <p:sldId id="274" r:id="rId6"/>
    <p:sldId id="277" r:id="rId7"/>
    <p:sldId id="276" r:id="rId8"/>
    <p:sldId id="265" r:id="rId9"/>
    <p:sldId id="258" r:id="rId10"/>
    <p:sldId id="264" r:id="rId11"/>
    <p:sldId id="259" r:id="rId12"/>
    <p:sldId id="261" r:id="rId13"/>
    <p:sldId id="281" r:id="rId14"/>
    <p:sldId id="262" r:id="rId15"/>
    <p:sldId id="260" r:id="rId16"/>
    <p:sldId id="263" r:id="rId17"/>
    <p:sldId id="272" r:id="rId18"/>
    <p:sldId id="266" r:id="rId19"/>
    <p:sldId id="273" r:id="rId20"/>
    <p:sldId id="278" r:id="rId21"/>
    <p:sldId id="267" r:id="rId22"/>
    <p:sldId id="268" r:id="rId23"/>
    <p:sldId id="269" r:id="rId24"/>
    <p:sldId id="270" r:id="rId25"/>
    <p:sldId id="271" r:id="rId26"/>
    <p:sldId id="284" r:id="rId27"/>
    <p:sldId id="288" r:id="rId28"/>
    <p:sldId id="287" r:id="rId29"/>
    <p:sldId id="282" r:id="rId30"/>
    <p:sldId id="275" r:id="rId3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al__ma_Sayfas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al__ma_Sayfas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tr-TR" dirty="0" smtClean="0"/>
              <a:t>Türkiye’de</a:t>
            </a:r>
            <a:r>
              <a:rPr lang="tr-TR" baseline="0" dirty="0" smtClean="0"/>
              <a:t> </a:t>
            </a:r>
            <a:r>
              <a:rPr lang="tr-TR" baseline="0" dirty="0" err="1" smtClean="0"/>
              <a:t>ayçiçek</a:t>
            </a:r>
            <a:r>
              <a:rPr lang="tr-TR" baseline="0" dirty="0" smtClean="0"/>
              <a:t> yağı tüketimi</a:t>
            </a:r>
            <a:endParaRPr lang="en-US" dirty="0"/>
          </a:p>
        </c:rich>
      </c:tx>
      <c:layout/>
      <c:overlay val="0"/>
    </c:title>
    <c:autoTitleDeleted val="0"/>
    <c:plotArea>
      <c:layout/>
      <c:pieChart>
        <c:varyColors val="1"/>
        <c:ser>
          <c:idx val="0"/>
          <c:order val="0"/>
          <c:tx>
            <c:strRef>
              <c:f>Sayfa1!$B$1</c:f>
              <c:strCache>
                <c:ptCount val="1"/>
                <c:pt idx="0">
                  <c:v>Satışlar</c:v>
                </c:pt>
              </c:strCache>
            </c:strRef>
          </c:tx>
          <c:spPr>
            <a:scene3d>
              <a:camera prst="orthographicFront"/>
              <a:lightRig rig="threePt" dir="t"/>
            </a:scene3d>
            <a:sp3d>
              <a:bevelT w="190500" h="38100"/>
            </a:sp3d>
          </c:spPr>
          <c:dPt>
            <c:idx val="1"/>
            <c:bubble3D val="0"/>
            <c:explosion val="21"/>
          </c:dPt>
          <c:dLbls>
            <c:dLbl>
              <c:idx val="0"/>
              <c:layout>
                <c:manualLayout>
                  <c:x val="0.1345897909491538"/>
                  <c:y val="-8.7288724676237175E-2"/>
                </c:manualLayout>
              </c:layout>
              <c:spPr>
                <a:noFill/>
                <a:ln>
                  <a:noFill/>
                </a:ln>
                <a:effectLst/>
              </c:spPr>
              <c:txPr>
                <a:bodyPr/>
                <a:lstStyle/>
                <a:p>
                  <a:pPr>
                    <a:defRPr sz="2400" b="1">
                      <a:solidFill>
                        <a:schemeClr val="tx1"/>
                      </a:solidFill>
                    </a:defRPr>
                  </a:pPr>
                  <a:endParaRPr lang="tr-TR"/>
                </a:p>
              </c:txPr>
              <c:showLegendKey val="0"/>
              <c:showVal val="0"/>
              <c:showCatName val="0"/>
              <c:showSerName val="0"/>
              <c:showPercent val="1"/>
              <c:showBubbleSize val="0"/>
            </c:dLbl>
            <c:spPr>
              <a:noFill/>
              <a:ln>
                <a:noFill/>
              </a:ln>
              <a:effectLst/>
            </c:spPr>
            <c:txPr>
              <a:bodyPr/>
              <a:lstStyle/>
              <a:p>
                <a:pPr>
                  <a:defRPr b="1">
                    <a:solidFill>
                      <a:schemeClr val="tx1"/>
                    </a:solidFill>
                  </a:defRPr>
                </a:pPr>
                <a:endParaRPr lang="tr-TR"/>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Sayfa1!$A$2:$A$3</c:f>
              <c:strCache>
                <c:ptCount val="2"/>
                <c:pt idx="0">
                  <c:v>Ayçiçek yağı</c:v>
                </c:pt>
                <c:pt idx="1">
                  <c:v>Sıvı yağ</c:v>
                </c:pt>
              </c:strCache>
            </c:strRef>
          </c:cat>
          <c:val>
            <c:numRef>
              <c:f>Sayfa1!$B$2:$B$3</c:f>
              <c:numCache>
                <c:formatCode>General</c:formatCode>
                <c:ptCount val="2"/>
                <c:pt idx="0">
                  <c:v>85</c:v>
                </c:pt>
                <c:pt idx="1">
                  <c:v>15</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zero"/>
    <c:showDLblsOverMax val="0"/>
  </c:chart>
  <c:spPr>
    <a:ln w="76200">
      <a:solidFill>
        <a:srgbClr val="4F81BD">
          <a:lumMod val="75000"/>
        </a:srgbClr>
      </a:solidFill>
    </a:ln>
  </c:spPr>
  <c:txPr>
    <a:bodyPr/>
    <a:lstStyle/>
    <a:p>
      <a:pPr>
        <a:defRPr sz="1800"/>
      </a:pPr>
      <a:endParaRPr lang="tr-T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tr-TR" dirty="0" smtClean="0"/>
              <a:t>Yağlı</a:t>
            </a:r>
            <a:r>
              <a:rPr lang="tr-TR" baseline="0" dirty="0" smtClean="0"/>
              <a:t> Tohum İthalatı (milyon ton)</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Sayfa1!$B$1</c:f>
              <c:strCache>
                <c:ptCount val="1"/>
                <c:pt idx="0">
                  <c:v>Miktar</c:v>
                </c:pt>
              </c:strCache>
            </c:strRef>
          </c:tx>
          <c:invertIfNegative val="0"/>
          <c:dLbls>
            <c:dLbl>
              <c:idx val="0"/>
              <c:layout/>
              <c:tx>
                <c:rich>
                  <a:bodyPr/>
                  <a:lstStyle/>
                  <a:p>
                    <a:r>
                      <a:rPr lang="en-US" sz="1400" b="1" smtClean="0"/>
                      <a:t>2.131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b="1" smtClean="0"/>
                      <a:t>2.012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400" b="1" smtClean="0"/>
                      <a:t>3.097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400" b="1" smtClean="0"/>
                      <a:t>3.040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1400" b="1" smtClean="0"/>
                      <a:t>3.163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400" b="1" smtClean="0"/>
                      <a:t>3.235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z="1400" b="1" smtClean="0"/>
                      <a:t>3.469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Sayfa1!$A$2:$A$8</c:f>
              <c:numCache>
                <c:formatCode>General</c:formatCode>
                <c:ptCount val="7"/>
                <c:pt idx="0">
                  <c:v>2012</c:v>
                </c:pt>
                <c:pt idx="1">
                  <c:v>2013</c:v>
                </c:pt>
                <c:pt idx="2">
                  <c:v>2014</c:v>
                </c:pt>
                <c:pt idx="3">
                  <c:v>2015</c:v>
                </c:pt>
                <c:pt idx="4">
                  <c:v>2016</c:v>
                </c:pt>
                <c:pt idx="5">
                  <c:v>2017</c:v>
                </c:pt>
                <c:pt idx="6">
                  <c:v>2018</c:v>
                </c:pt>
              </c:numCache>
            </c:numRef>
          </c:cat>
          <c:val>
            <c:numRef>
              <c:f>Sayfa1!$B$2:$B$8</c:f>
              <c:numCache>
                <c:formatCode>General</c:formatCode>
                <c:ptCount val="7"/>
                <c:pt idx="0">
                  <c:v>2131015</c:v>
                </c:pt>
                <c:pt idx="1">
                  <c:v>2012123.2010000001</c:v>
                </c:pt>
                <c:pt idx="2">
                  <c:v>3097276.4799999977</c:v>
                </c:pt>
                <c:pt idx="3">
                  <c:v>3040943.037</c:v>
                </c:pt>
                <c:pt idx="4">
                  <c:v>3163625.46</c:v>
                </c:pt>
                <c:pt idx="5">
                  <c:v>3235715</c:v>
                </c:pt>
                <c:pt idx="6">
                  <c:v>3469823</c:v>
                </c:pt>
              </c:numCache>
            </c:numRef>
          </c:val>
        </c:ser>
        <c:dLbls>
          <c:showLegendKey val="0"/>
          <c:showVal val="0"/>
          <c:showCatName val="0"/>
          <c:showSerName val="0"/>
          <c:showPercent val="0"/>
          <c:showBubbleSize val="0"/>
        </c:dLbls>
        <c:gapWidth val="150"/>
        <c:shape val="box"/>
        <c:axId val="171456768"/>
        <c:axId val="126988288"/>
        <c:axId val="0"/>
      </c:bar3DChart>
      <c:catAx>
        <c:axId val="171456768"/>
        <c:scaling>
          <c:orientation val="minMax"/>
        </c:scaling>
        <c:delete val="0"/>
        <c:axPos val="b"/>
        <c:numFmt formatCode="General" sourceLinked="1"/>
        <c:majorTickMark val="out"/>
        <c:minorTickMark val="none"/>
        <c:tickLblPos val="nextTo"/>
        <c:crossAx val="126988288"/>
        <c:crosses val="autoZero"/>
        <c:auto val="1"/>
        <c:lblAlgn val="ctr"/>
        <c:lblOffset val="100"/>
        <c:noMultiLvlLbl val="0"/>
      </c:catAx>
      <c:valAx>
        <c:axId val="126988288"/>
        <c:scaling>
          <c:orientation val="minMax"/>
          <c:min val="1500000"/>
        </c:scaling>
        <c:delete val="0"/>
        <c:axPos val="l"/>
        <c:majorGridlines/>
        <c:numFmt formatCode="General" sourceLinked="1"/>
        <c:majorTickMark val="out"/>
        <c:minorTickMark val="none"/>
        <c:tickLblPos val="nextTo"/>
        <c:crossAx val="171456768"/>
        <c:crosses val="autoZero"/>
        <c:crossBetween val="between"/>
        <c:majorUnit val="50000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tr-TR" dirty="0"/>
              <a:t>Ayçiçeği Ham Yağ İthalatı </a:t>
            </a:r>
            <a:r>
              <a:rPr lang="tr-TR" dirty="0" smtClean="0"/>
              <a:t>(ton</a:t>
            </a:r>
            <a:r>
              <a:rPr lang="tr-TR" dirty="0"/>
              <a:t>)</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'[Microsoft PowerPoint uygulamasında grafik]Sayfa1'!$B$41</c:f>
              <c:strCache>
                <c:ptCount val="1"/>
                <c:pt idx="0">
                  <c:v>Ayçiçeği Ham Yağ İthalatı (BİN ton)</c:v>
                </c:pt>
              </c:strCache>
            </c:strRef>
          </c:tx>
          <c:invertIfNegative val="0"/>
          <c:dLbls>
            <c:dLbl>
              <c:idx val="0"/>
              <c:layout>
                <c:manualLayout>
                  <c:x val="7.8616352201257862E-3"/>
                  <c:y val="-5.4644808743169376E-2"/>
                </c:manualLayout>
              </c:layout>
              <c:spPr/>
              <c:txPr>
                <a:bodyPr/>
                <a:lstStyle/>
                <a:p>
                  <a:pPr>
                    <a:defRPr sz="1400" b="1"/>
                  </a:pPr>
                  <a:endParaRPr lang="tr-TR"/>
                </a:p>
              </c:txPr>
              <c:showLegendKey val="0"/>
              <c:showVal val="1"/>
              <c:showCatName val="0"/>
              <c:showSerName val="0"/>
              <c:showPercent val="0"/>
              <c:showBubbleSize val="0"/>
            </c:dLbl>
            <c:dLbl>
              <c:idx val="1"/>
              <c:layout>
                <c:manualLayout>
                  <c:x val="1.10062893081761E-2"/>
                  <c:y val="-5.737704918032787E-2"/>
                </c:manualLayout>
              </c:layout>
              <c:spPr/>
              <c:txPr>
                <a:bodyPr/>
                <a:lstStyle/>
                <a:p>
                  <a:pPr algn="ctr" rtl="0">
                    <a:defRPr lang="en-US" sz="1400" b="1" i="0" u="none" strike="noStrike" kern="1200" baseline="0">
                      <a:solidFill>
                        <a:prstClr val="black"/>
                      </a:solidFill>
                      <a:latin typeface="+mn-lt"/>
                      <a:ea typeface="+mn-ea"/>
                      <a:cs typeface="+mn-cs"/>
                    </a:defRPr>
                  </a:pPr>
                  <a:endParaRPr lang="tr-TR"/>
                </a:p>
              </c:txPr>
              <c:showLegendKey val="0"/>
              <c:showVal val="1"/>
              <c:showCatName val="0"/>
              <c:showSerName val="0"/>
              <c:showPercent val="0"/>
              <c:showBubbleSize val="0"/>
            </c:dLbl>
            <c:dLbl>
              <c:idx val="2"/>
              <c:layout>
                <c:manualLayout>
                  <c:x val="1.5723270440251572E-2"/>
                  <c:y val="-4.0983606557377046E-2"/>
                </c:manualLayout>
              </c:layout>
              <c:spPr/>
              <c:txPr>
                <a:bodyPr/>
                <a:lstStyle/>
                <a:p>
                  <a:pPr algn="ctr" rtl="0">
                    <a:defRPr lang="en-US" sz="1400" b="1" i="0" u="none" strike="noStrike" kern="1200" baseline="0">
                      <a:solidFill>
                        <a:prstClr val="black"/>
                      </a:solidFill>
                      <a:latin typeface="+mn-lt"/>
                      <a:ea typeface="+mn-ea"/>
                      <a:cs typeface="+mn-cs"/>
                    </a:defRPr>
                  </a:pPr>
                  <a:endParaRPr lang="tr-TR"/>
                </a:p>
              </c:txPr>
              <c:showLegendKey val="0"/>
              <c:showVal val="1"/>
              <c:showCatName val="0"/>
              <c:showSerName val="0"/>
              <c:showPercent val="0"/>
              <c:showBubbleSize val="0"/>
            </c:dLbl>
            <c:dLbl>
              <c:idx val="3"/>
              <c:layout>
                <c:manualLayout>
                  <c:x val="1.2578616352201316E-2"/>
                  <c:y val="-5.4644808743169397E-2"/>
                </c:manualLayout>
              </c:layout>
              <c:spPr/>
              <c:txPr>
                <a:bodyPr/>
                <a:lstStyle/>
                <a:p>
                  <a:pPr algn="ctr" rtl="0">
                    <a:defRPr lang="en-US" sz="1400" b="1" i="0" u="none" strike="noStrike" kern="1200" baseline="0">
                      <a:solidFill>
                        <a:prstClr val="black"/>
                      </a:solidFill>
                      <a:latin typeface="+mn-lt"/>
                      <a:ea typeface="+mn-ea"/>
                      <a:cs typeface="+mn-cs"/>
                    </a:defRPr>
                  </a:pPr>
                  <a:endParaRPr lang="tr-TR"/>
                </a:p>
              </c:txPr>
              <c:showLegendKey val="0"/>
              <c:showVal val="1"/>
              <c:showCatName val="0"/>
              <c:showSerName val="0"/>
              <c:showPercent val="0"/>
              <c:showBubbleSize val="0"/>
            </c:dLbl>
            <c:dLbl>
              <c:idx val="4"/>
              <c:layout>
                <c:manualLayout>
                  <c:x val="1.4150943396226415E-2"/>
                  <c:y val="-5.4644808743169397E-2"/>
                </c:manualLayout>
              </c:layout>
              <c:spPr/>
              <c:txPr>
                <a:bodyPr/>
                <a:lstStyle/>
                <a:p>
                  <a:pPr algn="ctr" rtl="0">
                    <a:defRPr lang="en-US" sz="1400" b="1" i="0" u="none" strike="noStrike" kern="1200" baseline="0">
                      <a:solidFill>
                        <a:prstClr val="black"/>
                      </a:solidFill>
                      <a:latin typeface="+mn-lt"/>
                      <a:ea typeface="+mn-ea"/>
                      <a:cs typeface="+mn-cs"/>
                    </a:defRPr>
                  </a:pPr>
                  <a:endParaRPr lang="tr-TR"/>
                </a:p>
              </c:txPr>
              <c:showLegendKey val="0"/>
              <c:showVal val="1"/>
              <c:showCatName val="0"/>
              <c:showSerName val="0"/>
              <c:showPercent val="0"/>
              <c:showBubbleSize val="0"/>
            </c:dLbl>
            <c:dLbl>
              <c:idx val="5"/>
              <c:layout>
                <c:manualLayout>
                  <c:x val="7.8616352201257862E-3"/>
                  <c:y val="-6.0109289617486336E-2"/>
                </c:manualLayout>
              </c:layout>
              <c:spPr/>
              <c:txPr>
                <a:bodyPr/>
                <a:lstStyle/>
                <a:p>
                  <a:pPr algn="ctr" rtl="0">
                    <a:defRPr lang="en-US" sz="1400" b="1" i="0" u="none" strike="noStrike" kern="1200" baseline="0">
                      <a:solidFill>
                        <a:prstClr val="black"/>
                      </a:solidFill>
                      <a:latin typeface="+mn-lt"/>
                      <a:ea typeface="+mn-ea"/>
                      <a:cs typeface="+mn-cs"/>
                    </a:defRPr>
                  </a:pPr>
                  <a:endParaRPr lang="tr-TR"/>
                </a:p>
              </c:txPr>
              <c:showLegendKey val="0"/>
              <c:showVal val="1"/>
              <c:showCatName val="0"/>
              <c:showSerName val="0"/>
              <c:showPercent val="0"/>
              <c:showBubbleSize val="0"/>
            </c:dLbl>
            <c:dLbl>
              <c:idx val="6"/>
              <c:layout>
                <c:manualLayout>
                  <c:x val="1.5723270440251573E-3"/>
                  <c:y val="-4.9180327868852458E-2"/>
                </c:manualLayout>
              </c:layout>
              <c:spPr/>
              <c:txPr>
                <a:bodyPr/>
                <a:lstStyle/>
                <a:p>
                  <a:pPr algn="ctr" rtl="0">
                    <a:defRPr lang="en-US" sz="1400" b="1" i="0" u="none" strike="noStrike" kern="1200" baseline="0">
                      <a:solidFill>
                        <a:prstClr val="black"/>
                      </a:solidFill>
                      <a:latin typeface="+mn-lt"/>
                      <a:ea typeface="+mn-ea"/>
                      <a:cs typeface="+mn-cs"/>
                    </a:defRPr>
                  </a:pPr>
                  <a:endParaRPr lang="tr-TR"/>
                </a:p>
              </c:txPr>
              <c:showLegendKey val="0"/>
              <c:showVal val="1"/>
              <c:showCatName val="0"/>
              <c:showSerName val="0"/>
              <c:showPercent val="0"/>
              <c:showBubbleSize val="0"/>
            </c:dLbl>
            <c:showLegendKey val="0"/>
            <c:showVal val="1"/>
            <c:showCatName val="0"/>
            <c:showSerName val="0"/>
            <c:showPercent val="0"/>
            <c:showBubbleSize val="0"/>
            <c:showLeaderLines val="0"/>
          </c:dLbls>
          <c:cat>
            <c:numRef>
              <c:f>'[Microsoft PowerPoint uygulamasında grafik]Sayfa1'!$A$42:$A$48</c:f>
              <c:numCache>
                <c:formatCode>General</c:formatCode>
                <c:ptCount val="7"/>
                <c:pt idx="0">
                  <c:v>2012</c:v>
                </c:pt>
                <c:pt idx="1">
                  <c:v>2013</c:v>
                </c:pt>
                <c:pt idx="2">
                  <c:v>2014</c:v>
                </c:pt>
                <c:pt idx="3">
                  <c:v>2015</c:v>
                </c:pt>
                <c:pt idx="4">
                  <c:v>2016</c:v>
                </c:pt>
                <c:pt idx="5">
                  <c:v>2017</c:v>
                </c:pt>
                <c:pt idx="6">
                  <c:v>2018</c:v>
                </c:pt>
              </c:numCache>
            </c:numRef>
          </c:cat>
          <c:val>
            <c:numRef>
              <c:f>'[Microsoft PowerPoint uygulamasında grafik]Sayfa1'!$B$42:$B$48</c:f>
              <c:numCache>
                <c:formatCode>General</c:formatCode>
                <c:ptCount val="7"/>
                <c:pt idx="0">
                  <c:v>777842</c:v>
                </c:pt>
                <c:pt idx="1">
                  <c:v>625879</c:v>
                </c:pt>
                <c:pt idx="2">
                  <c:v>812401</c:v>
                </c:pt>
                <c:pt idx="3">
                  <c:v>777228</c:v>
                </c:pt>
                <c:pt idx="4">
                  <c:v>701941</c:v>
                </c:pt>
                <c:pt idx="5">
                  <c:v>621984</c:v>
                </c:pt>
                <c:pt idx="6">
                  <c:v>468218</c:v>
                </c:pt>
              </c:numCache>
            </c:numRef>
          </c:val>
        </c:ser>
        <c:dLbls>
          <c:showLegendKey val="0"/>
          <c:showVal val="0"/>
          <c:showCatName val="0"/>
          <c:showSerName val="0"/>
          <c:showPercent val="0"/>
          <c:showBubbleSize val="0"/>
        </c:dLbls>
        <c:gapWidth val="150"/>
        <c:shape val="box"/>
        <c:axId val="147361792"/>
        <c:axId val="147363328"/>
        <c:axId val="0"/>
      </c:bar3DChart>
      <c:catAx>
        <c:axId val="147361792"/>
        <c:scaling>
          <c:orientation val="minMax"/>
        </c:scaling>
        <c:delete val="0"/>
        <c:axPos val="b"/>
        <c:numFmt formatCode="General" sourceLinked="1"/>
        <c:majorTickMark val="out"/>
        <c:minorTickMark val="none"/>
        <c:tickLblPos val="nextTo"/>
        <c:txPr>
          <a:bodyPr/>
          <a:lstStyle/>
          <a:p>
            <a:pPr>
              <a:defRPr sz="1800"/>
            </a:pPr>
            <a:endParaRPr lang="tr-TR"/>
          </a:p>
        </c:txPr>
        <c:crossAx val="147363328"/>
        <c:crosses val="autoZero"/>
        <c:auto val="1"/>
        <c:lblAlgn val="ctr"/>
        <c:lblOffset val="100"/>
        <c:noMultiLvlLbl val="0"/>
      </c:catAx>
      <c:valAx>
        <c:axId val="147363328"/>
        <c:scaling>
          <c:orientation val="minMax"/>
          <c:min val="100000"/>
        </c:scaling>
        <c:delete val="0"/>
        <c:axPos val="l"/>
        <c:majorGridlines/>
        <c:numFmt formatCode="General" sourceLinked="1"/>
        <c:majorTickMark val="out"/>
        <c:minorTickMark val="none"/>
        <c:tickLblPos val="nextTo"/>
        <c:crossAx val="14736179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tr-TR" dirty="0" smtClean="0"/>
              <a:t>Rafine Ayçiçek Yağı İhracatı (bin ton)</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Sayfa1!$B$41</c:f>
              <c:strCache>
                <c:ptCount val="1"/>
                <c:pt idx="0">
                  <c:v>Miktar</c:v>
                </c:pt>
              </c:strCache>
            </c:strRef>
          </c:tx>
          <c:invertIfNegative val="0"/>
          <c:dLbls>
            <c:dLbl>
              <c:idx val="0"/>
              <c:layout/>
              <c:tx>
                <c:rich>
                  <a:bodyPr/>
                  <a:lstStyle/>
                  <a:p>
                    <a:r>
                      <a:rPr lang="en-US" sz="1400" b="1" smtClean="0"/>
                      <a:t>346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b="1" smtClean="0"/>
                      <a:t>269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400" b="1" smtClean="0"/>
                      <a:t>665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400" b="1" smtClean="0"/>
                      <a:t>618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1400" b="1" smtClean="0"/>
                      <a:t>600</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1400" b="1" smtClean="0"/>
                      <a:t>524</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z="1400" b="1" smtClean="0"/>
                      <a:t>405</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Sayfa1!$A$42:$A$48</c:f>
              <c:numCache>
                <c:formatCode>General</c:formatCode>
                <c:ptCount val="7"/>
                <c:pt idx="0">
                  <c:v>2012</c:v>
                </c:pt>
                <c:pt idx="1">
                  <c:v>2013</c:v>
                </c:pt>
                <c:pt idx="2">
                  <c:v>2014</c:v>
                </c:pt>
                <c:pt idx="3">
                  <c:v>2015</c:v>
                </c:pt>
                <c:pt idx="4">
                  <c:v>2016</c:v>
                </c:pt>
                <c:pt idx="5">
                  <c:v>2017</c:v>
                </c:pt>
                <c:pt idx="6">
                  <c:v>2018</c:v>
                </c:pt>
              </c:numCache>
            </c:numRef>
          </c:cat>
          <c:val>
            <c:numRef>
              <c:f>Sayfa1!$B$42:$B$48</c:f>
              <c:numCache>
                <c:formatCode>General</c:formatCode>
                <c:ptCount val="7"/>
                <c:pt idx="0">
                  <c:v>346232</c:v>
                </c:pt>
                <c:pt idx="1">
                  <c:v>269099</c:v>
                </c:pt>
                <c:pt idx="2">
                  <c:v>665240</c:v>
                </c:pt>
                <c:pt idx="3">
                  <c:v>618491</c:v>
                </c:pt>
                <c:pt idx="4">
                  <c:v>600770</c:v>
                </c:pt>
                <c:pt idx="5">
                  <c:v>524000</c:v>
                </c:pt>
                <c:pt idx="6">
                  <c:v>405000</c:v>
                </c:pt>
              </c:numCache>
            </c:numRef>
          </c:val>
        </c:ser>
        <c:dLbls>
          <c:showLegendKey val="0"/>
          <c:showVal val="0"/>
          <c:showCatName val="0"/>
          <c:showSerName val="0"/>
          <c:showPercent val="0"/>
          <c:showBubbleSize val="0"/>
        </c:dLbls>
        <c:gapWidth val="150"/>
        <c:shape val="box"/>
        <c:axId val="260443136"/>
        <c:axId val="260444928"/>
        <c:axId val="0"/>
      </c:bar3DChart>
      <c:catAx>
        <c:axId val="260443136"/>
        <c:scaling>
          <c:orientation val="minMax"/>
        </c:scaling>
        <c:delete val="0"/>
        <c:axPos val="b"/>
        <c:numFmt formatCode="General" sourceLinked="1"/>
        <c:majorTickMark val="out"/>
        <c:minorTickMark val="none"/>
        <c:tickLblPos val="nextTo"/>
        <c:crossAx val="260444928"/>
        <c:crosses val="autoZero"/>
        <c:auto val="1"/>
        <c:lblAlgn val="ctr"/>
        <c:lblOffset val="100"/>
        <c:noMultiLvlLbl val="0"/>
      </c:catAx>
      <c:valAx>
        <c:axId val="260444928"/>
        <c:scaling>
          <c:orientation val="minMax"/>
          <c:min val="100000"/>
        </c:scaling>
        <c:delete val="0"/>
        <c:axPos val="l"/>
        <c:majorGridlines/>
        <c:numFmt formatCode="General" sourceLinked="1"/>
        <c:majorTickMark val="out"/>
        <c:minorTickMark val="none"/>
        <c:tickLblPos val="nextTo"/>
        <c:crossAx val="260443136"/>
        <c:crosses val="autoZero"/>
        <c:crossBetween val="between"/>
      </c:valAx>
    </c:plotArea>
    <c:plotVisOnly val="1"/>
    <c:dispBlanksAs val="gap"/>
    <c:showDLblsOverMax val="0"/>
  </c:chart>
  <c:externalData r:id="rId2">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E7DA9-594A-48B1-A145-3BD3C4854624}" type="doc">
      <dgm:prSet loTypeId="urn:microsoft.com/office/officeart/2005/8/layout/chevron2" loCatId="list" qsTypeId="urn:microsoft.com/office/officeart/2005/8/quickstyle/3d2" qsCatId="3D" csTypeId="urn:microsoft.com/office/officeart/2005/8/colors/accent0_3" csCatId="mainScheme" phldr="1"/>
      <dgm:spPr/>
      <dgm:t>
        <a:bodyPr/>
        <a:lstStyle/>
        <a:p>
          <a:endParaRPr lang="tr-TR"/>
        </a:p>
      </dgm:t>
    </dgm:pt>
    <dgm:pt modelId="{9EAF1BA6-EEB3-4FA6-8087-F3F0E8F207D7}">
      <dgm:prSet phldrT="[Metin]"/>
      <dgm:spPr>
        <a:solidFill>
          <a:schemeClr val="tx2">
            <a:lumMod val="75000"/>
            <a:alpha val="90000"/>
          </a:schemeClr>
        </a:solidFill>
      </dgm:spPr>
      <dgm:t>
        <a:bodyPr/>
        <a:lstStyle/>
        <a:p>
          <a:r>
            <a:rPr lang="tr-TR" dirty="0" smtClean="0">
              <a:solidFill>
                <a:schemeClr val="bg1"/>
              </a:solidFill>
            </a:rPr>
            <a:t>TAĞŞİŞ YASASI ÇIKMALI</a:t>
          </a:r>
          <a:endParaRPr lang="tr-TR" dirty="0">
            <a:solidFill>
              <a:schemeClr val="bg1"/>
            </a:solidFill>
          </a:endParaRPr>
        </a:p>
      </dgm:t>
    </dgm:pt>
    <dgm:pt modelId="{19C49D90-0E29-4F15-ACEA-D3A838327E0C}" type="parTrans" cxnId="{BE80459A-F9AA-48E8-A75E-820175616A87}">
      <dgm:prSet/>
      <dgm:spPr/>
      <dgm:t>
        <a:bodyPr/>
        <a:lstStyle/>
        <a:p>
          <a:endParaRPr lang="tr-TR"/>
        </a:p>
      </dgm:t>
    </dgm:pt>
    <dgm:pt modelId="{52AC6439-86C8-4BC0-B784-2CF8ECE4FB63}" type="sibTrans" cxnId="{BE80459A-F9AA-48E8-A75E-820175616A87}">
      <dgm:prSet/>
      <dgm:spPr/>
      <dgm:t>
        <a:bodyPr/>
        <a:lstStyle/>
        <a:p>
          <a:endParaRPr lang="tr-TR"/>
        </a:p>
      </dgm:t>
    </dgm:pt>
    <dgm:pt modelId="{A3AB67AB-DBD5-41C6-951D-BC46EC3E87D6}">
      <dgm:prSet phldrT="[Metin]"/>
      <dgm:spPr>
        <a:solidFill>
          <a:schemeClr val="accent1"/>
        </a:solidFill>
      </dgm:spPr>
      <dgm:t>
        <a:bodyPr/>
        <a:lstStyle/>
        <a:p>
          <a:r>
            <a:rPr lang="tr-TR" dirty="0" smtClean="0"/>
            <a:t>!</a:t>
          </a:r>
          <a:endParaRPr lang="tr-TR" dirty="0"/>
        </a:p>
      </dgm:t>
    </dgm:pt>
    <dgm:pt modelId="{CE969649-80CE-4678-902B-5114CE996B0E}" type="sibTrans" cxnId="{34A16734-8E39-4B7B-9186-E37881E64A76}">
      <dgm:prSet/>
      <dgm:spPr/>
      <dgm:t>
        <a:bodyPr/>
        <a:lstStyle/>
        <a:p>
          <a:endParaRPr lang="tr-TR"/>
        </a:p>
      </dgm:t>
    </dgm:pt>
    <dgm:pt modelId="{914C138C-D879-41B2-8817-ADA180AE0777}" type="parTrans" cxnId="{34A16734-8E39-4B7B-9186-E37881E64A76}">
      <dgm:prSet/>
      <dgm:spPr/>
      <dgm:t>
        <a:bodyPr/>
        <a:lstStyle/>
        <a:p>
          <a:endParaRPr lang="tr-TR"/>
        </a:p>
      </dgm:t>
    </dgm:pt>
    <dgm:pt modelId="{3198FA88-2E11-468E-9183-E5B181780F3D}" type="pres">
      <dgm:prSet presAssocID="{15DE7DA9-594A-48B1-A145-3BD3C4854624}" presName="linearFlow" presStyleCnt="0">
        <dgm:presLayoutVars>
          <dgm:dir/>
          <dgm:animLvl val="lvl"/>
          <dgm:resizeHandles val="exact"/>
        </dgm:presLayoutVars>
      </dgm:prSet>
      <dgm:spPr/>
      <dgm:t>
        <a:bodyPr/>
        <a:lstStyle/>
        <a:p>
          <a:endParaRPr lang="tr-TR"/>
        </a:p>
      </dgm:t>
    </dgm:pt>
    <dgm:pt modelId="{05494F79-98B8-4AF2-80B3-1EF8EDD732A4}" type="pres">
      <dgm:prSet presAssocID="{A3AB67AB-DBD5-41C6-951D-BC46EC3E87D6}" presName="composite" presStyleCnt="0"/>
      <dgm:spPr/>
      <dgm:t>
        <a:bodyPr/>
        <a:lstStyle/>
        <a:p>
          <a:endParaRPr lang="tr-TR"/>
        </a:p>
      </dgm:t>
    </dgm:pt>
    <dgm:pt modelId="{4E0B2401-9AD3-4B83-83DC-AC24B567397F}" type="pres">
      <dgm:prSet presAssocID="{A3AB67AB-DBD5-41C6-951D-BC46EC3E87D6}" presName="parentText" presStyleLbl="alignNode1" presStyleIdx="0" presStyleCnt="1">
        <dgm:presLayoutVars>
          <dgm:chMax val="1"/>
          <dgm:bulletEnabled val="1"/>
        </dgm:presLayoutVars>
      </dgm:prSet>
      <dgm:spPr/>
      <dgm:t>
        <a:bodyPr/>
        <a:lstStyle/>
        <a:p>
          <a:endParaRPr lang="tr-TR"/>
        </a:p>
      </dgm:t>
    </dgm:pt>
    <dgm:pt modelId="{3A9E2551-388E-40A5-9D28-B18D55122AA7}" type="pres">
      <dgm:prSet presAssocID="{A3AB67AB-DBD5-41C6-951D-BC46EC3E87D6}" presName="descendantText" presStyleLbl="alignAcc1" presStyleIdx="0" presStyleCnt="1">
        <dgm:presLayoutVars>
          <dgm:bulletEnabled val="1"/>
        </dgm:presLayoutVars>
      </dgm:prSet>
      <dgm:spPr/>
      <dgm:t>
        <a:bodyPr/>
        <a:lstStyle/>
        <a:p>
          <a:endParaRPr lang="tr-TR"/>
        </a:p>
      </dgm:t>
    </dgm:pt>
  </dgm:ptLst>
  <dgm:cxnLst>
    <dgm:cxn modelId="{BE80459A-F9AA-48E8-A75E-820175616A87}" srcId="{A3AB67AB-DBD5-41C6-951D-BC46EC3E87D6}" destId="{9EAF1BA6-EEB3-4FA6-8087-F3F0E8F207D7}" srcOrd="0" destOrd="0" parTransId="{19C49D90-0E29-4F15-ACEA-D3A838327E0C}" sibTransId="{52AC6439-86C8-4BC0-B784-2CF8ECE4FB63}"/>
    <dgm:cxn modelId="{B1BF6D1C-93F2-47F3-AD53-B2F95ED7143C}" type="presOf" srcId="{A3AB67AB-DBD5-41C6-951D-BC46EC3E87D6}" destId="{4E0B2401-9AD3-4B83-83DC-AC24B567397F}" srcOrd="0" destOrd="0" presId="urn:microsoft.com/office/officeart/2005/8/layout/chevron2"/>
    <dgm:cxn modelId="{39B508CB-B721-434E-91FC-6307DF025757}" type="presOf" srcId="{15DE7DA9-594A-48B1-A145-3BD3C4854624}" destId="{3198FA88-2E11-468E-9183-E5B181780F3D}" srcOrd="0" destOrd="0" presId="urn:microsoft.com/office/officeart/2005/8/layout/chevron2"/>
    <dgm:cxn modelId="{34A16734-8E39-4B7B-9186-E37881E64A76}" srcId="{15DE7DA9-594A-48B1-A145-3BD3C4854624}" destId="{A3AB67AB-DBD5-41C6-951D-BC46EC3E87D6}" srcOrd="0" destOrd="0" parTransId="{914C138C-D879-41B2-8817-ADA180AE0777}" sibTransId="{CE969649-80CE-4678-902B-5114CE996B0E}"/>
    <dgm:cxn modelId="{9EFDC57A-D461-497C-A7FF-438B014806BD}" type="presOf" srcId="{9EAF1BA6-EEB3-4FA6-8087-F3F0E8F207D7}" destId="{3A9E2551-388E-40A5-9D28-B18D55122AA7}" srcOrd="0" destOrd="0" presId="urn:microsoft.com/office/officeart/2005/8/layout/chevron2"/>
    <dgm:cxn modelId="{4142724C-EDDE-4AAA-A822-8AC81185DDCE}" type="presParOf" srcId="{3198FA88-2E11-468E-9183-E5B181780F3D}" destId="{05494F79-98B8-4AF2-80B3-1EF8EDD732A4}" srcOrd="0" destOrd="0" presId="urn:microsoft.com/office/officeart/2005/8/layout/chevron2"/>
    <dgm:cxn modelId="{418076F8-76A8-4984-A4FE-2CE05134570B}" type="presParOf" srcId="{05494F79-98B8-4AF2-80B3-1EF8EDD732A4}" destId="{4E0B2401-9AD3-4B83-83DC-AC24B567397F}" srcOrd="0" destOrd="0" presId="urn:microsoft.com/office/officeart/2005/8/layout/chevron2"/>
    <dgm:cxn modelId="{F074E020-885B-4447-ADDC-52711CD42371}" type="presParOf" srcId="{05494F79-98B8-4AF2-80B3-1EF8EDD732A4}" destId="{3A9E2551-388E-40A5-9D28-B18D55122A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7B090-FF80-4B21-A304-116015DB1545}" type="doc">
      <dgm:prSet loTypeId="urn:microsoft.com/office/officeart/2005/8/layout/process3" loCatId="process" qsTypeId="urn:microsoft.com/office/officeart/2005/8/quickstyle/3d2" qsCatId="3D" csTypeId="urn:microsoft.com/office/officeart/2005/8/colors/accent1_1" csCatId="accent1" phldr="1"/>
      <dgm:spPr/>
      <dgm:t>
        <a:bodyPr/>
        <a:lstStyle/>
        <a:p>
          <a:endParaRPr lang="tr-TR"/>
        </a:p>
      </dgm:t>
    </dgm:pt>
    <dgm:pt modelId="{21ED72DE-91D1-4991-86E6-D11DFC31D26F}">
      <dgm:prSet phldrT="[Metin]"/>
      <dgm:spPr/>
      <dgm:t>
        <a:bodyPr/>
        <a:lstStyle/>
        <a:p>
          <a:r>
            <a:rPr lang="tr-TR" dirty="0" smtClean="0"/>
            <a:t>Ne Yapmalı?</a:t>
          </a:r>
          <a:endParaRPr lang="tr-TR" dirty="0"/>
        </a:p>
      </dgm:t>
    </dgm:pt>
    <dgm:pt modelId="{B5018B17-799A-411A-B646-457E44158842}" type="parTrans" cxnId="{31BD8228-1F31-4ADA-B0E9-2C516A27BC88}">
      <dgm:prSet/>
      <dgm:spPr/>
      <dgm:t>
        <a:bodyPr/>
        <a:lstStyle/>
        <a:p>
          <a:endParaRPr lang="tr-TR"/>
        </a:p>
      </dgm:t>
    </dgm:pt>
    <dgm:pt modelId="{CA51458A-49DB-4FC8-AAA8-6795F83A61B0}" type="sibTrans" cxnId="{31BD8228-1F31-4ADA-B0E9-2C516A27BC88}">
      <dgm:prSet/>
      <dgm:spPr/>
      <dgm:t>
        <a:bodyPr/>
        <a:lstStyle/>
        <a:p>
          <a:endParaRPr lang="tr-TR"/>
        </a:p>
      </dgm:t>
    </dgm:pt>
    <dgm:pt modelId="{D9706896-0077-497C-8069-8EA27C1D0A4D}">
      <dgm:prSet phldrT="[Metin]"/>
      <dgm:spPr/>
      <dgm:t>
        <a:bodyPr/>
        <a:lstStyle/>
        <a:p>
          <a:r>
            <a:rPr lang="tr-TR" b="1" dirty="0" smtClean="0">
              <a:solidFill>
                <a:schemeClr val="tx2">
                  <a:lumMod val="75000"/>
                </a:schemeClr>
              </a:solidFill>
            </a:rPr>
            <a:t>Denetimler sıklaştırılmalı</a:t>
          </a:r>
          <a:endParaRPr lang="tr-TR" dirty="0">
            <a:solidFill>
              <a:schemeClr val="tx2">
                <a:lumMod val="75000"/>
              </a:schemeClr>
            </a:solidFill>
          </a:endParaRPr>
        </a:p>
      </dgm:t>
    </dgm:pt>
    <dgm:pt modelId="{E3EBD354-C001-4268-88CA-7BE775142B2C}" type="parTrans" cxnId="{C0B1936B-32D2-419F-B70C-5DCBA2327D00}">
      <dgm:prSet/>
      <dgm:spPr/>
      <dgm:t>
        <a:bodyPr/>
        <a:lstStyle/>
        <a:p>
          <a:endParaRPr lang="tr-TR"/>
        </a:p>
      </dgm:t>
    </dgm:pt>
    <dgm:pt modelId="{B17CF096-7370-403E-85F0-BF5A2BAA0124}" type="sibTrans" cxnId="{C0B1936B-32D2-419F-B70C-5DCBA2327D00}">
      <dgm:prSet/>
      <dgm:spPr/>
      <dgm:t>
        <a:bodyPr/>
        <a:lstStyle/>
        <a:p>
          <a:endParaRPr lang="tr-TR"/>
        </a:p>
      </dgm:t>
    </dgm:pt>
    <dgm:pt modelId="{FFBA662B-DC7E-478B-B70C-C774780AAEB1}">
      <dgm:prSet phldrT="[Metin]"/>
      <dgm:spPr/>
      <dgm:t>
        <a:bodyPr/>
        <a:lstStyle/>
        <a:p>
          <a:r>
            <a:rPr lang="tr-TR" dirty="0" smtClean="0"/>
            <a:t>Ne Yapmalı?</a:t>
          </a:r>
          <a:endParaRPr lang="tr-TR" dirty="0"/>
        </a:p>
      </dgm:t>
    </dgm:pt>
    <dgm:pt modelId="{012EB83F-3174-4706-89C1-067BBB1AAD74}" type="sibTrans" cxnId="{DC27E9BD-5A7C-44DA-B691-BF8F6A48F65B}">
      <dgm:prSet/>
      <dgm:spPr/>
      <dgm:t>
        <a:bodyPr/>
        <a:lstStyle/>
        <a:p>
          <a:endParaRPr lang="tr-TR"/>
        </a:p>
      </dgm:t>
    </dgm:pt>
    <dgm:pt modelId="{B47BCD3A-1AC9-41F2-A42E-87ABAB818788}" type="parTrans" cxnId="{DC27E9BD-5A7C-44DA-B691-BF8F6A48F65B}">
      <dgm:prSet/>
      <dgm:spPr/>
      <dgm:t>
        <a:bodyPr/>
        <a:lstStyle/>
        <a:p>
          <a:endParaRPr lang="tr-TR"/>
        </a:p>
      </dgm:t>
    </dgm:pt>
    <dgm:pt modelId="{75629E89-4632-430B-A94B-D693C5BE6CEA}">
      <dgm:prSet phldrT="[Metin]"/>
      <dgm:spPr/>
      <dgm:t>
        <a:bodyPr/>
        <a:lstStyle/>
        <a:p>
          <a:r>
            <a:rPr lang="tr-TR" b="1" dirty="0" smtClean="0">
              <a:solidFill>
                <a:schemeClr val="tx2">
                  <a:lumMod val="75000"/>
                </a:schemeClr>
              </a:solidFill>
            </a:rPr>
            <a:t>Tağşiş kanunu en kısa sürede yasalaşmalı</a:t>
          </a:r>
          <a:endParaRPr lang="tr-TR" b="1" dirty="0">
            <a:solidFill>
              <a:schemeClr val="tx2">
                <a:lumMod val="75000"/>
              </a:schemeClr>
            </a:solidFill>
          </a:endParaRPr>
        </a:p>
      </dgm:t>
    </dgm:pt>
    <dgm:pt modelId="{4D26B0C7-E87C-42CB-AFBE-822DE1C431D6}" type="sibTrans" cxnId="{20F9C35F-021F-457E-92D7-4F3EDD4B074F}">
      <dgm:prSet/>
      <dgm:spPr/>
      <dgm:t>
        <a:bodyPr/>
        <a:lstStyle/>
        <a:p>
          <a:endParaRPr lang="tr-TR"/>
        </a:p>
      </dgm:t>
    </dgm:pt>
    <dgm:pt modelId="{1DA1D83A-B76F-4680-93DA-236D4BAF191D}" type="parTrans" cxnId="{20F9C35F-021F-457E-92D7-4F3EDD4B074F}">
      <dgm:prSet/>
      <dgm:spPr/>
      <dgm:t>
        <a:bodyPr/>
        <a:lstStyle/>
        <a:p>
          <a:endParaRPr lang="tr-TR"/>
        </a:p>
      </dgm:t>
    </dgm:pt>
    <dgm:pt modelId="{A8C181B7-5F7F-46E5-BC1E-1A2F236BD53E}">
      <dgm:prSet phldrT="[Metin]"/>
      <dgm:spPr/>
      <dgm:t>
        <a:bodyPr/>
        <a:lstStyle/>
        <a:p>
          <a:r>
            <a:rPr lang="tr-TR" b="1" dirty="0" smtClean="0">
              <a:solidFill>
                <a:schemeClr val="tx2">
                  <a:lumMod val="75000"/>
                </a:schemeClr>
              </a:solidFill>
            </a:rPr>
            <a:t>Caydırıcı yüksek cezalar getirilmeli</a:t>
          </a:r>
          <a:endParaRPr lang="tr-TR" dirty="0">
            <a:solidFill>
              <a:schemeClr val="tx2">
                <a:lumMod val="75000"/>
              </a:schemeClr>
            </a:solidFill>
          </a:endParaRPr>
        </a:p>
      </dgm:t>
    </dgm:pt>
    <dgm:pt modelId="{065ECB9D-77F6-4794-BCA4-7DE0FFCF71B3}" type="sibTrans" cxnId="{33FD7C91-C004-4D1A-A4C8-C987BA10CD76}">
      <dgm:prSet/>
      <dgm:spPr/>
      <dgm:t>
        <a:bodyPr/>
        <a:lstStyle/>
        <a:p>
          <a:endParaRPr lang="tr-TR"/>
        </a:p>
      </dgm:t>
    </dgm:pt>
    <dgm:pt modelId="{5243F181-E32A-4ABE-8BB3-98B3C373D9EA}" type="parTrans" cxnId="{33FD7C91-C004-4D1A-A4C8-C987BA10CD76}">
      <dgm:prSet/>
      <dgm:spPr/>
      <dgm:t>
        <a:bodyPr/>
        <a:lstStyle/>
        <a:p>
          <a:endParaRPr lang="tr-TR"/>
        </a:p>
      </dgm:t>
    </dgm:pt>
    <dgm:pt modelId="{B42C4609-075B-4662-A46D-71DD53A131EC}">
      <dgm:prSet/>
      <dgm:spPr/>
      <dgm:t>
        <a:bodyPr/>
        <a:lstStyle/>
        <a:p>
          <a:r>
            <a:rPr lang="tr-TR" b="1" dirty="0" smtClean="0"/>
            <a:t>Tağşiş yasası mutlaka çıkarılmalı</a:t>
          </a:r>
          <a:endParaRPr lang="tr-TR" b="1" dirty="0"/>
        </a:p>
      </dgm:t>
    </dgm:pt>
    <dgm:pt modelId="{EA8FA46F-EFF5-441F-BD25-D558892D5E3E}" type="parTrans" cxnId="{144ED436-5468-48AB-ACD7-669FBCB716C3}">
      <dgm:prSet/>
      <dgm:spPr/>
      <dgm:t>
        <a:bodyPr/>
        <a:lstStyle/>
        <a:p>
          <a:endParaRPr lang="tr-TR"/>
        </a:p>
      </dgm:t>
    </dgm:pt>
    <dgm:pt modelId="{17E7F0DF-F842-4EA1-A994-4109128A6373}" type="sibTrans" cxnId="{144ED436-5468-48AB-ACD7-669FBCB716C3}">
      <dgm:prSet/>
      <dgm:spPr/>
      <dgm:t>
        <a:bodyPr/>
        <a:lstStyle/>
        <a:p>
          <a:endParaRPr lang="tr-TR"/>
        </a:p>
      </dgm:t>
    </dgm:pt>
    <dgm:pt modelId="{D1D2288C-A430-4FAF-B430-80828D1BB7F0}" type="pres">
      <dgm:prSet presAssocID="{9D07B090-FF80-4B21-A304-116015DB1545}" presName="linearFlow" presStyleCnt="0">
        <dgm:presLayoutVars>
          <dgm:dir val="rev"/>
          <dgm:animLvl val="lvl"/>
          <dgm:resizeHandles val="exact"/>
        </dgm:presLayoutVars>
      </dgm:prSet>
      <dgm:spPr/>
      <dgm:t>
        <a:bodyPr/>
        <a:lstStyle/>
        <a:p>
          <a:endParaRPr lang="tr-TR"/>
        </a:p>
      </dgm:t>
    </dgm:pt>
    <dgm:pt modelId="{4AD7EE2A-86A7-4F8F-9230-608D4071EF07}" type="pres">
      <dgm:prSet presAssocID="{21ED72DE-91D1-4991-86E6-D11DFC31D26F}" presName="composite" presStyleCnt="0"/>
      <dgm:spPr/>
      <dgm:t>
        <a:bodyPr/>
        <a:lstStyle/>
        <a:p>
          <a:endParaRPr lang="tr-TR"/>
        </a:p>
      </dgm:t>
    </dgm:pt>
    <dgm:pt modelId="{E5FC9AB7-05BB-441E-91EB-12CE470D52A5}" type="pres">
      <dgm:prSet presAssocID="{21ED72DE-91D1-4991-86E6-D11DFC31D26F}" presName="parTx" presStyleLbl="node1" presStyleIdx="0" presStyleCnt="3">
        <dgm:presLayoutVars>
          <dgm:chMax val="0"/>
          <dgm:chPref val="0"/>
          <dgm:bulletEnabled val="1"/>
        </dgm:presLayoutVars>
      </dgm:prSet>
      <dgm:spPr/>
      <dgm:t>
        <a:bodyPr/>
        <a:lstStyle/>
        <a:p>
          <a:endParaRPr lang="tr-TR"/>
        </a:p>
      </dgm:t>
    </dgm:pt>
    <dgm:pt modelId="{1182A00A-5602-4C24-9689-A15E8F7FCB0E}" type="pres">
      <dgm:prSet presAssocID="{21ED72DE-91D1-4991-86E6-D11DFC31D26F}" presName="parSh" presStyleLbl="node1" presStyleIdx="0" presStyleCnt="3" custLinFactNeighborX="3505" custLinFactNeighborY="-2327"/>
      <dgm:spPr/>
      <dgm:t>
        <a:bodyPr/>
        <a:lstStyle/>
        <a:p>
          <a:endParaRPr lang="tr-TR"/>
        </a:p>
      </dgm:t>
    </dgm:pt>
    <dgm:pt modelId="{87F37F03-5D15-4656-ABBF-34D308F430F9}" type="pres">
      <dgm:prSet presAssocID="{21ED72DE-91D1-4991-86E6-D11DFC31D26F}" presName="desTx" presStyleLbl="fgAcc1" presStyleIdx="0" presStyleCnt="3" custLinFactNeighborX="-4526" custLinFactNeighborY="3592">
        <dgm:presLayoutVars>
          <dgm:bulletEnabled val="1"/>
        </dgm:presLayoutVars>
      </dgm:prSet>
      <dgm:spPr/>
      <dgm:t>
        <a:bodyPr/>
        <a:lstStyle/>
        <a:p>
          <a:endParaRPr lang="tr-TR"/>
        </a:p>
      </dgm:t>
    </dgm:pt>
    <dgm:pt modelId="{52B7DBDA-10CB-4347-8911-4D564C117890}" type="pres">
      <dgm:prSet presAssocID="{CA51458A-49DB-4FC8-AAA8-6795F83A61B0}" presName="sibTrans" presStyleLbl="sibTrans2D1" presStyleIdx="0" presStyleCnt="2" custAng="10819728"/>
      <dgm:spPr/>
      <dgm:t>
        <a:bodyPr/>
        <a:lstStyle/>
        <a:p>
          <a:endParaRPr lang="tr-TR"/>
        </a:p>
      </dgm:t>
    </dgm:pt>
    <dgm:pt modelId="{20C0473A-9D51-48BC-976A-46C4CFB2DF63}" type="pres">
      <dgm:prSet presAssocID="{CA51458A-49DB-4FC8-AAA8-6795F83A61B0}" presName="connTx" presStyleLbl="sibTrans2D1" presStyleIdx="0" presStyleCnt="2"/>
      <dgm:spPr/>
      <dgm:t>
        <a:bodyPr/>
        <a:lstStyle/>
        <a:p>
          <a:endParaRPr lang="tr-TR"/>
        </a:p>
      </dgm:t>
    </dgm:pt>
    <dgm:pt modelId="{C6D0D465-545C-4E6C-A8A4-244715161FFC}" type="pres">
      <dgm:prSet presAssocID="{FFBA662B-DC7E-478B-B70C-C774780AAEB1}" presName="composite" presStyleCnt="0"/>
      <dgm:spPr/>
      <dgm:t>
        <a:bodyPr/>
        <a:lstStyle/>
        <a:p>
          <a:endParaRPr lang="tr-TR"/>
        </a:p>
      </dgm:t>
    </dgm:pt>
    <dgm:pt modelId="{E0D7A9DC-D6BC-40B9-B212-441A78B11CDC}" type="pres">
      <dgm:prSet presAssocID="{FFBA662B-DC7E-478B-B70C-C774780AAEB1}" presName="parTx" presStyleLbl="node1" presStyleIdx="0" presStyleCnt="3">
        <dgm:presLayoutVars>
          <dgm:chMax val="0"/>
          <dgm:chPref val="0"/>
          <dgm:bulletEnabled val="1"/>
        </dgm:presLayoutVars>
      </dgm:prSet>
      <dgm:spPr/>
      <dgm:t>
        <a:bodyPr/>
        <a:lstStyle/>
        <a:p>
          <a:endParaRPr lang="tr-TR"/>
        </a:p>
      </dgm:t>
    </dgm:pt>
    <dgm:pt modelId="{75862A4D-7B2F-491C-9D26-24464FD709C9}" type="pres">
      <dgm:prSet presAssocID="{FFBA662B-DC7E-478B-B70C-C774780AAEB1}" presName="parSh" presStyleLbl="node1" presStyleIdx="1" presStyleCnt="3"/>
      <dgm:spPr/>
      <dgm:t>
        <a:bodyPr/>
        <a:lstStyle/>
        <a:p>
          <a:endParaRPr lang="tr-TR"/>
        </a:p>
      </dgm:t>
    </dgm:pt>
    <dgm:pt modelId="{C43ACB9E-1958-418A-97B4-382E76F2671A}" type="pres">
      <dgm:prSet presAssocID="{FFBA662B-DC7E-478B-B70C-C774780AAEB1}" presName="desTx" presStyleLbl="fgAcc1" presStyleIdx="1" presStyleCnt="3" custLinFactNeighborX="-11696" custLinFactNeighborY="10129">
        <dgm:presLayoutVars>
          <dgm:bulletEnabled val="1"/>
        </dgm:presLayoutVars>
      </dgm:prSet>
      <dgm:spPr/>
      <dgm:t>
        <a:bodyPr/>
        <a:lstStyle/>
        <a:p>
          <a:endParaRPr lang="tr-TR"/>
        </a:p>
      </dgm:t>
    </dgm:pt>
    <dgm:pt modelId="{A32738B0-6861-4659-A10C-D24C0EAC4F11}" type="pres">
      <dgm:prSet presAssocID="{012EB83F-3174-4706-89C1-067BBB1AAD74}" presName="sibTrans" presStyleLbl="sibTrans2D1" presStyleIdx="1" presStyleCnt="2" custAng="10800000"/>
      <dgm:spPr/>
      <dgm:t>
        <a:bodyPr/>
        <a:lstStyle/>
        <a:p>
          <a:endParaRPr lang="tr-TR"/>
        </a:p>
      </dgm:t>
    </dgm:pt>
    <dgm:pt modelId="{C5AC874C-E046-4079-A03A-F63BB50B64A1}" type="pres">
      <dgm:prSet presAssocID="{012EB83F-3174-4706-89C1-067BBB1AAD74}" presName="connTx" presStyleLbl="sibTrans2D1" presStyleIdx="1" presStyleCnt="2"/>
      <dgm:spPr/>
      <dgm:t>
        <a:bodyPr/>
        <a:lstStyle/>
        <a:p>
          <a:endParaRPr lang="tr-TR"/>
        </a:p>
      </dgm:t>
    </dgm:pt>
    <dgm:pt modelId="{1B8571CC-1E83-4A00-8F6F-E743EF99DA92}" type="pres">
      <dgm:prSet presAssocID="{75629E89-4632-430B-A94B-D693C5BE6CEA}" presName="composite" presStyleCnt="0"/>
      <dgm:spPr/>
    </dgm:pt>
    <dgm:pt modelId="{9055B850-789F-45A3-A4ED-5BCEE718CA2D}" type="pres">
      <dgm:prSet presAssocID="{75629E89-4632-430B-A94B-D693C5BE6CEA}" presName="parTx" presStyleLbl="node1" presStyleIdx="1" presStyleCnt="3">
        <dgm:presLayoutVars>
          <dgm:chMax val="0"/>
          <dgm:chPref val="0"/>
          <dgm:bulletEnabled val="1"/>
        </dgm:presLayoutVars>
      </dgm:prSet>
      <dgm:spPr/>
      <dgm:t>
        <a:bodyPr/>
        <a:lstStyle/>
        <a:p>
          <a:endParaRPr lang="tr-TR"/>
        </a:p>
      </dgm:t>
    </dgm:pt>
    <dgm:pt modelId="{7FC41D92-D8B0-4A6A-ADA8-7B910B51F190}" type="pres">
      <dgm:prSet presAssocID="{75629E89-4632-430B-A94B-D693C5BE6CEA}" presName="parSh" presStyleLbl="node1" presStyleIdx="2" presStyleCnt="3"/>
      <dgm:spPr/>
      <dgm:t>
        <a:bodyPr/>
        <a:lstStyle/>
        <a:p>
          <a:endParaRPr lang="tr-TR"/>
        </a:p>
      </dgm:t>
    </dgm:pt>
    <dgm:pt modelId="{CD0CB543-6DA6-43EA-BCA6-BC626EFFC628}" type="pres">
      <dgm:prSet presAssocID="{75629E89-4632-430B-A94B-D693C5BE6CEA}" presName="desTx" presStyleLbl="fgAcc1" presStyleIdx="2" presStyleCnt="3">
        <dgm:presLayoutVars>
          <dgm:bulletEnabled val="1"/>
        </dgm:presLayoutVars>
      </dgm:prSet>
      <dgm:spPr/>
      <dgm:t>
        <a:bodyPr/>
        <a:lstStyle/>
        <a:p>
          <a:endParaRPr lang="tr-TR"/>
        </a:p>
      </dgm:t>
    </dgm:pt>
  </dgm:ptLst>
  <dgm:cxnLst>
    <dgm:cxn modelId="{38C90933-1791-418F-82B5-EFC59E000DFE}" type="presOf" srcId="{21ED72DE-91D1-4991-86E6-D11DFC31D26F}" destId="{1182A00A-5602-4C24-9689-A15E8F7FCB0E}" srcOrd="1" destOrd="0" presId="urn:microsoft.com/office/officeart/2005/8/layout/process3"/>
    <dgm:cxn modelId="{DE8AABC2-C4BE-44B9-BD4D-508176EFD3F6}" type="presOf" srcId="{012EB83F-3174-4706-89C1-067BBB1AAD74}" destId="{C5AC874C-E046-4079-A03A-F63BB50B64A1}" srcOrd="1" destOrd="0" presId="urn:microsoft.com/office/officeart/2005/8/layout/process3"/>
    <dgm:cxn modelId="{F71A16C8-B5F3-4117-9303-75E4A2B79610}" type="presOf" srcId="{D9706896-0077-497C-8069-8EA27C1D0A4D}" destId="{87F37F03-5D15-4656-ABBF-34D308F430F9}" srcOrd="0" destOrd="0" presId="urn:microsoft.com/office/officeart/2005/8/layout/process3"/>
    <dgm:cxn modelId="{BB525F4A-2270-4AA1-8AFC-E4CCD3D680FC}" type="presOf" srcId="{B42C4609-075B-4662-A46D-71DD53A131EC}" destId="{CD0CB543-6DA6-43EA-BCA6-BC626EFFC628}" srcOrd="0" destOrd="0" presId="urn:microsoft.com/office/officeart/2005/8/layout/process3"/>
    <dgm:cxn modelId="{56BB4FBF-32ED-4187-A823-7E0B382CF037}" type="presOf" srcId="{75629E89-4632-430B-A94B-D693C5BE6CEA}" destId="{7FC41D92-D8B0-4A6A-ADA8-7B910B51F190}" srcOrd="1" destOrd="0" presId="urn:microsoft.com/office/officeart/2005/8/layout/process3"/>
    <dgm:cxn modelId="{DEE68D71-4774-4E44-A1D8-2127871FD452}" type="presOf" srcId="{CA51458A-49DB-4FC8-AAA8-6795F83A61B0}" destId="{52B7DBDA-10CB-4347-8911-4D564C117890}" srcOrd="0" destOrd="0" presId="urn:microsoft.com/office/officeart/2005/8/layout/process3"/>
    <dgm:cxn modelId="{018FE6FA-EEA9-451D-8723-FF1C9BECB8BD}" type="presOf" srcId="{FFBA662B-DC7E-478B-B70C-C774780AAEB1}" destId="{75862A4D-7B2F-491C-9D26-24464FD709C9}" srcOrd="1" destOrd="0" presId="urn:microsoft.com/office/officeart/2005/8/layout/process3"/>
    <dgm:cxn modelId="{DC27E9BD-5A7C-44DA-B691-BF8F6A48F65B}" srcId="{9D07B090-FF80-4B21-A304-116015DB1545}" destId="{FFBA662B-DC7E-478B-B70C-C774780AAEB1}" srcOrd="1" destOrd="0" parTransId="{B47BCD3A-1AC9-41F2-A42E-87ABAB818788}" sibTransId="{012EB83F-3174-4706-89C1-067BBB1AAD74}"/>
    <dgm:cxn modelId="{20F9C35F-021F-457E-92D7-4F3EDD4B074F}" srcId="{9D07B090-FF80-4B21-A304-116015DB1545}" destId="{75629E89-4632-430B-A94B-D693C5BE6CEA}" srcOrd="2" destOrd="0" parTransId="{1DA1D83A-B76F-4680-93DA-236D4BAF191D}" sibTransId="{4D26B0C7-E87C-42CB-AFBE-822DE1C431D6}"/>
    <dgm:cxn modelId="{31BD8228-1F31-4ADA-B0E9-2C516A27BC88}" srcId="{9D07B090-FF80-4B21-A304-116015DB1545}" destId="{21ED72DE-91D1-4991-86E6-D11DFC31D26F}" srcOrd="0" destOrd="0" parTransId="{B5018B17-799A-411A-B646-457E44158842}" sibTransId="{CA51458A-49DB-4FC8-AAA8-6795F83A61B0}"/>
    <dgm:cxn modelId="{C0B1936B-32D2-419F-B70C-5DCBA2327D00}" srcId="{21ED72DE-91D1-4991-86E6-D11DFC31D26F}" destId="{D9706896-0077-497C-8069-8EA27C1D0A4D}" srcOrd="0" destOrd="0" parTransId="{E3EBD354-C001-4268-88CA-7BE775142B2C}" sibTransId="{B17CF096-7370-403E-85F0-BF5A2BAA0124}"/>
    <dgm:cxn modelId="{57F0D487-9285-4FBD-9E37-F45041F7AB6B}" type="presOf" srcId="{CA51458A-49DB-4FC8-AAA8-6795F83A61B0}" destId="{20C0473A-9D51-48BC-976A-46C4CFB2DF63}" srcOrd="1" destOrd="0" presId="urn:microsoft.com/office/officeart/2005/8/layout/process3"/>
    <dgm:cxn modelId="{DABEE4B0-ADBE-4E08-A713-DBFD6436F69B}" type="presOf" srcId="{012EB83F-3174-4706-89C1-067BBB1AAD74}" destId="{A32738B0-6861-4659-A10C-D24C0EAC4F11}" srcOrd="0" destOrd="0" presId="urn:microsoft.com/office/officeart/2005/8/layout/process3"/>
    <dgm:cxn modelId="{33FD7C91-C004-4D1A-A4C8-C987BA10CD76}" srcId="{FFBA662B-DC7E-478B-B70C-C774780AAEB1}" destId="{A8C181B7-5F7F-46E5-BC1E-1A2F236BD53E}" srcOrd="0" destOrd="0" parTransId="{5243F181-E32A-4ABE-8BB3-98B3C373D9EA}" sibTransId="{065ECB9D-77F6-4794-BCA4-7DE0FFCF71B3}"/>
    <dgm:cxn modelId="{50D3A419-66EB-4AE8-B0BF-A9CE32602CD1}" type="presOf" srcId="{75629E89-4632-430B-A94B-D693C5BE6CEA}" destId="{9055B850-789F-45A3-A4ED-5BCEE718CA2D}" srcOrd="0" destOrd="0" presId="urn:microsoft.com/office/officeart/2005/8/layout/process3"/>
    <dgm:cxn modelId="{EB5690DE-7F41-4EC5-99DC-BD8CB265B91E}" type="presOf" srcId="{A8C181B7-5F7F-46E5-BC1E-1A2F236BD53E}" destId="{C43ACB9E-1958-418A-97B4-382E76F2671A}" srcOrd="0" destOrd="0" presId="urn:microsoft.com/office/officeart/2005/8/layout/process3"/>
    <dgm:cxn modelId="{102B63E7-FDA5-4E8D-9670-0FA31D080A26}" type="presOf" srcId="{FFBA662B-DC7E-478B-B70C-C774780AAEB1}" destId="{E0D7A9DC-D6BC-40B9-B212-441A78B11CDC}" srcOrd="0" destOrd="0" presId="urn:microsoft.com/office/officeart/2005/8/layout/process3"/>
    <dgm:cxn modelId="{BCF22D3C-5394-4CB3-A5BB-473B99080D0F}" type="presOf" srcId="{9D07B090-FF80-4B21-A304-116015DB1545}" destId="{D1D2288C-A430-4FAF-B430-80828D1BB7F0}" srcOrd="0" destOrd="0" presId="urn:microsoft.com/office/officeart/2005/8/layout/process3"/>
    <dgm:cxn modelId="{A832655C-E5A6-407B-B5B2-2E1A27A71845}" type="presOf" srcId="{21ED72DE-91D1-4991-86E6-D11DFC31D26F}" destId="{E5FC9AB7-05BB-441E-91EB-12CE470D52A5}" srcOrd="0" destOrd="0" presId="urn:microsoft.com/office/officeart/2005/8/layout/process3"/>
    <dgm:cxn modelId="{144ED436-5468-48AB-ACD7-669FBCB716C3}" srcId="{75629E89-4632-430B-A94B-D693C5BE6CEA}" destId="{B42C4609-075B-4662-A46D-71DD53A131EC}" srcOrd="0" destOrd="0" parTransId="{EA8FA46F-EFF5-441F-BD25-D558892D5E3E}" sibTransId="{17E7F0DF-F842-4EA1-A994-4109128A6373}"/>
    <dgm:cxn modelId="{DC1B7109-18BF-4BED-9762-93CB4ED04033}" type="presParOf" srcId="{D1D2288C-A430-4FAF-B430-80828D1BB7F0}" destId="{4AD7EE2A-86A7-4F8F-9230-608D4071EF07}" srcOrd="0" destOrd="0" presId="urn:microsoft.com/office/officeart/2005/8/layout/process3"/>
    <dgm:cxn modelId="{A8853BA2-1323-4AB9-9A43-8D833ABB9A5B}" type="presParOf" srcId="{4AD7EE2A-86A7-4F8F-9230-608D4071EF07}" destId="{E5FC9AB7-05BB-441E-91EB-12CE470D52A5}" srcOrd="0" destOrd="0" presId="urn:microsoft.com/office/officeart/2005/8/layout/process3"/>
    <dgm:cxn modelId="{A059B605-F122-46A4-8AC4-3EB3FB54E321}" type="presParOf" srcId="{4AD7EE2A-86A7-4F8F-9230-608D4071EF07}" destId="{1182A00A-5602-4C24-9689-A15E8F7FCB0E}" srcOrd="1" destOrd="0" presId="urn:microsoft.com/office/officeart/2005/8/layout/process3"/>
    <dgm:cxn modelId="{54993BEF-D33B-4EF8-BCED-9004D7C860AA}" type="presParOf" srcId="{4AD7EE2A-86A7-4F8F-9230-608D4071EF07}" destId="{87F37F03-5D15-4656-ABBF-34D308F430F9}" srcOrd="2" destOrd="0" presId="urn:microsoft.com/office/officeart/2005/8/layout/process3"/>
    <dgm:cxn modelId="{69D357F6-9677-4BCE-9D7D-F7E66F46051D}" type="presParOf" srcId="{D1D2288C-A430-4FAF-B430-80828D1BB7F0}" destId="{52B7DBDA-10CB-4347-8911-4D564C117890}" srcOrd="1" destOrd="0" presId="urn:microsoft.com/office/officeart/2005/8/layout/process3"/>
    <dgm:cxn modelId="{BFCCE2B4-BCE0-4FA9-93B9-4475CA37FDF0}" type="presParOf" srcId="{52B7DBDA-10CB-4347-8911-4D564C117890}" destId="{20C0473A-9D51-48BC-976A-46C4CFB2DF63}" srcOrd="0" destOrd="0" presId="urn:microsoft.com/office/officeart/2005/8/layout/process3"/>
    <dgm:cxn modelId="{8B792216-8942-49C1-B23B-8467A5038B42}" type="presParOf" srcId="{D1D2288C-A430-4FAF-B430-80828D1BB7F0}" destId="{C6D0D465-545C-4E6C-A8A4-244715161FFC}" srcOrd="2" destOrd="0" presId="urn:microsoft.com/office/officeart/2005/8/layout/process3"/>
    <dgm:cxn modelId="{A0561BC8-8E4C-4AB8-A530-1240DDABBB74}" type="presParOf" srcId="{C6D0D465-545C-4E6C-A8A4-244715161FFC}" destId="{E0D7A9DC-D6BC-40B9-B212-441A78B11CDC}" srcOrd="0" destOrd="0" presId="urn:microsoft.com/office/officeart/2005/8/layout/process3"/>
    <dgm:cxn modelId="{0A5612BA-F84C-444E-A899-B9B4ED150F74}" type="presParOf" srcId="{C6D0D465-545C-4E6C-A8A4-244715161FFC}" destId="{75862A4D-7B2F-491C-9D26-24464FD709C9}" srcOrd="1" destOrd="0" presId="urn:microsoft.com/office/officeart/2005/8/layout/process3"/>
    <dgm:cxn modelId="{0254D2CD-247F-4B2A-9C68-656EAF9BF0B7}" type="presParOf" srcId="{C6D0D465-545C-4E6C-A8A4-244715161FFC}" destId="{C43ACB9E-1958-418A-97B4-382E76F2671A}" srcOrd="2" destOrd="0" presId="urn:microsoft.com/office/officeart/2005/8/layout/process3"/>
    <dgm:cxn modelId="{3E4BC295-93BA-4B3F-9A94-AF08ABC6DBFE}" type="presParOf" srcId="{D1D2288C-A430-4FAF-B430-80828D1BB7F0}" destId="{A32738B0-6861-4659-A10C-D24C0EAC4F11}" srcOrd="3" destOrd="0" presId="urn:microsoft.com/office/officeart/2005/8/layout/process3"/>
    <dgm:cxn modelId="{AC692ADB-061C-49A9-B098-BDFBEB4ACAA8}" type="presParOf" srcId="{A32738B0-6861-4659-A10C-D24C0EAC4F11}" destId="{C5AC874C-E046-4079-A03A-F63BB50B64A1}" srcOrd="0" destOrd="0" presId="urn:microsoft.com/office/officeart/2005/8/layout/process3"/>
    <dgm:cxn modelId="{B871D798-8473-4AE4-9489-B103283DBE69}" type="presParOf" srcId="{D1D2288C-A430-4FAF-B430-80828D1BB7F0}" destId="{1B8571CC-1E83-4A00-8F6F-E743EF99DA92}" srcOrd="4" destOrd="0" presId="urn:microsoft.com/office/officeart/2005/8/layout/process3"/>
    <dgm:cxn modelId="{4F20D6F3-1125-4109-B885-3F78B55116CC}" type="presParOf" srcId="{1B8571CC-1E83-4A00-8F6F-E743EF99DA92}" destId="{9055B850-789F-45A3-A4ED-5BCEE718CA2D}" srcOrd="0" destOrd="0" presId="urn:microsoft.com/office/officeart/2005/8/layout/process3"/>
    <dgm:cxn modelId="{45EE2717-D92E-4471-9027-D231AA40AF2C}" type="presParOf" srcId="{1B8571CC-1E83-4A00-8F6F-E743EF99DA92}" destId="{7FC41D92-D8B0-4A6A-ADA8-7B910B51F190}" srcOrd="1" destOrd="0" presId="urn:microsoft.com/office/officeart/2005/8/layout/process3"/>
    <dgm:cxn modelId="{BBF71F44-C451-4A36-A9FF-C77B49254B22}" type="presParOf" srcId="{1B8571CC-1E83-4A00-8F6F-E743EF99DA92}" destId="{CD0CB543-6DA6-43EA-BCA6-BC626EFFC628}"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91530-E490-46C3-89FF-78997757C9BE}" type="doc">
      <dgm:prSet loTypeId="urn:microsoft.com/office/officeart/2005/8/layout/vList3#1" loCatId="list" qsTypeId="urn:microsoft.com/office/officeart/2005/8/quickstyle/3d2" qsCatId="3D" csTypeId="urn:microsoft.com/office/officeart/2005/8/colors/accent6_1" csCatId="accent6" phldr="1"/>
      <dgm:spPr/>
      <dgm:t>
        <a:bodyPr/>
        <a:lstStyle/>
        <a:p>
          <a:endParaRPr lang="tr-TR"/>
        </a:p>
      </dgm:t>
    </dgm:pt>
    <dgm:pt modelId="{5EA77AD1-D609-4CBF-B9FA-38055A4C5858}">
      <dgm:prSet phldrT="[Metin]"/>
      <dgm:spPr/>
      <dgm:t>
        <a:bodyPr/>
        <a:lstStyle/>
        <a:p>
          <a:r>
            <a:rPr lang="tr-TR" dirty="0" smtClean="0"/>
            <a:t>Kurdaki spekülatif hareketler</a:t>
          </a:r>
          <a:endParaRPr lang="tr-TR" dirty="0"/>
        </a:p>
      </dgm:t>
    </dgm:pt>
    <dgm:pt modelId="{575A07AE-1F4A-4524-8C00-D41028D1546B}" type="parTrans" cxnId="{2239C172-3B10-4901-B41B-6E06CF88ED36}">
      <dgm:prSet/>
      <dgm:spPr/>
      <dgm:t>
        <a:bodyPr/>
        <a:lstStyle/>
        <a:p>
          <a:endParaRPr lang="tr-TR"/>
        </a:p>
      </dgm:t>
    </dgm:pt>
    <dgm:pt modelId="{41A84657-BEBE-45FF-B605-394FCAD36884}" type="sibTrans" cxnId="{2239C172-3B10-4901-B41B-6E06CF88ED36}">
      <dgm:prSet/>
      <dgm:spPr/>
      <dgm:t>
        <a:bodyPr/>
        <a:lstStyle/>
        <a:p>
          <a:endParaRPr lang="tr-TR"/>
        </a:p>
      </dgm:t>
    </dgm:pt>
    <dgm:pt modelId="{B55E09D5-1377-49B4-8963-1185C28F125D}">
      <dgm:prSet phldrT="[Metin]"/>
      <dgm:spPr/>
      <dgm:t>
        <a:bodyPr/>
        <a:lstStyle/>
        <a:p>
          <a:r>
            <a:rPr lang="tr-TR" dirty="0" smtClean="0"/>
            <a:t>Faiz </a:t>
          </a:r>
          <a:r>
            <a:rPr lang="tr-TR" dirty="0" smtClean="0"/>
            <a:t>oranları ve enflasyon</a:t>
          </a:r>
          <a:endParaRPr lang="tr-TR" dirty="0"/>
        </a:p>
      </dgm:t>
    </dgm:pt>
    <dgm:pt modelId="{96E6A63A-893F-4DFE-A4D3-B7BB01F26115}" type="parTrans" cxnId="{75FCFF33-F933-47CE-8399-93D17FE6B475}">
      <dgm:prSet/>
      <dgm:spPr/>
      <dgm:t>
        <a:bodyPr/>
        <a:lstStyle/>
        <a:p>
          <a:endParaRPr lang="tr-TR"/>
        </a:p>
      </dgm:t>
    </dgm:pt>
    <dgm:pt modelId="{5D1F2755-1FDB-44B4-BEEC-73955130DE30}" type="sibTrans" cxnId="{75FCFF33-F933-47CE-8399-93D17FE6B475}">
      <dgm:prSet/>
      <dgm:spPr/>
      <dgm:t>
        <a:bodyPr/>
        <a:lstStyle/>
        <a:p>
          <a:endParaRPr lang="tr-TR"/>
        </a:p>
      </dgm:t>
    </dgm:pt>
    <dgm:pt modelId="{E56FE2D2-0F55-42A6-A298-C30514F3911F}">
      <dgm:prSet phldrT="[Metin]"/>
      <dgm:spPr/>
      <dgm:t>
        <a:bodyPr/>
        <a:lstStyle/>
        <a:p>
          <a:r>
            <a:rPr lang="tr-TR" dirty="0" smtClean="0"/>
            <a:t>Emtia fiyatları</a:t>
          </a:r>
          <a:endParaRPr lang="tr-TR" dirty="0"/>
        </a:p>
      </dgm:t>
    </dgm:pt>
    <dgm:pt modelId="{84BD0732-81DB-44D7-958A-28AFCAD197E1}" type="parTrans" cxnId="{3F532702-252A-45AF-85A7-45B8CC90F7B8}">
      <dgm:prSet/>
      <dgm:spPr/>
      <dgm:t>
        <a:bodyPr/>
        <a:lstStyle/>
        <a:p>
          <a:endParaRPr lang="tr-TR"/>
        </a:p>
      </dgm:t>
    </dgm:pt>
    <dgm:pt modelId="{ECB1450D-9C70-42DB-9752-A08BF6BCF1AC}" type="sibTrans" cxnId="{3F532702-252A-45AF-85A7-45B8CC90F7B8}">
      <dgm:prSet/>
      <dgm:spPr/>
      <dgm:t>
        <a:bodyPr/>
        <a:lstStyle/>
        <a:p>
          <a:endParaRPr lang="tr-TR"/>
        </a:p>
      </dgm:t>
    </dgm:pt>
    <dgm:pt modelId="{19B39EEA-C535-4F74-8C15-16297CBE7258}">
      <dgm:prSet/>
      <dgm:spPr/>
      <dgm:t>
        <a:bodyPr/>
        <a:lstStyle/>
        <a:p>
          <a:r>
            <a:rPr lang="tr-TR" dirty="0" smtClean="0"/>
            <a:t>Yüksek rekabet,</a:t>
          </a:r>
        </a:p>
        <a:p>
          <a:r>
            <a:rPr lang="tr-TR" dirty="0" smtClean="0"/>
            <a:t> çok düşük kar marjı</a:t>
          </a:r>
          <a:endParaRPr lang="tr-TR" dirty="0"/>
        </a:p>
      </dgm:t>
    </dgm:pt>
    <dgm:pt modelId="{ECCB3A2E-D643-4920-B6EC-E48AFDD07A46}" type="parTrans" cxnId="{7C67FB8D-143C-440C-82E5-AA327771FE7B}">
      <dgm:prSet/>
      <dgm:spPr/>
      <dgm:t>
        <a:bodyPr/>
        <a:lstStyle/>
        <a:p>
          <a:endParaRPr lang="tr-TR"/>
        </a:p>
      </dgm:t>
    </dgm:pt>
    <dgm:pt modelId="{BC54BD31-D538-43A0-95BA-63DFA3611421}" type="sibTrans" cxnId="{7C67FB8D-143C-440C-82E5-AA327771FE7B}">
      <dgm:prSet/>
      <dgm:spPr/>
      <dgm:t>
        <a:bodyPr/>
        <a:lstStyle/>
        <a:p>
          <a:endParaRPr lang="tr-TR"/>
        </a:p>
      </dgm:t>
    </dgm:pt>
    <dgm:pt modelId="{963E6233-A76C-48AE-9FD6-56C3AE087271}" type="pres">
      <dgm:prSet presAssocID="{1F291530-E490-46C3-89FF-78997757C9BE}" presName="linearFlow" presStyleCnt="0">
        <dgm:presLayoutVars>
          <dgm:dir/>
          <dgm:resizeHandles val="exact"/>
        </dgm:presLayoutVars>
      </dgm:prSet>
      <dgm:spPr/>
      <dgm:t>
        <a:bodyPr/>
        <a:lstStyle/>
        <a:p>
          <a:endParaRPr lang="tr-TR"/>
        </a:p>
      </dgm:t>
    </dgm:pt>
    <dgm:pt modelId="{158667C5-4601-4810-AF03-19B2E49E5646}" type="pres">
      <dgm:prSet presAssocID="{5EA77AD1-D609-4CBF-B9FA-38055A4C5858}" presName="composite" presStyleCnt="0"/>
      <dgm:spPr/>
    </dgm:pt>
    <dgm:pt modelId="{97C4BB75-C294-45C0-B4CD-0B0D3F6D29F9}" type="pres">
      <dgm:prSet presAssocID="{5EA77AD1-D609-4CBF-B9FA-38055A4C5858}" presName="imgShp" presStyleLbl="fgImgPlace1" presStyleIdx="0" presStyleCnt="4" custLinFactX="-54352" custLinFactNeighborX="-100000" custLinFactNeighborY="43780"/>
      <dgm:spPr>
        <a:blipFill rotWithShape="1">
          <a:blip xmlns:r="http://schemas.openxmlformats.org/officeDocument/2006/relationships" r:embed="rId1"/>
          <a:stretch>
            <a:fillRect/>
          </a:stretch>
        </a:blipFill>
      </dgm:spPr>
    </dgm:pt>
    <dgm:pt modelId="{84163887-DF5A-42E9-9B0A-CE6F5DB75B84}" type="pres">
      <dgm:prSet presAssocID="{5EA77AD1-D609-4CBF-B9FA-38055A4C5858}" presName="txShp" presStyleLbl="node1" presStyleIdx="0" presStyleCnt="4" custScaleX="75792" custLinFactNeighborX="-39728" custLinFactNeighborY="29162">
        <dgm:presLayoutVars>
          <dgm:bulletEnabled val="1"/>
        </dgm:presLayoutVars>
      </dgm:prSet>
      <dgm:spPr/>
      <dgm:t>
        <a:bodyPr/>
        <a:lstStyle/>
        <a:p>
          <a:endParaRPr lang="tr-TR"/>
        </a:p>
      </dgm:t>
    </dgm:pt>
    <dgm:pt modelId="{08C73DDC-4486-400E-80A1-A1F7F2818441}" type="pres">
      <dgm:prSet presAssocID="{41A84657-BEBE-45FF-B605-394FCAD36884}" presName="spacing" presStyleCnt="0"/>
      <dgm:spPr/>
    </dgm:pt>
    <dgm:pt modelId="{8139F001-3B7A-4358-8B68-7265AC9E7A91}" type="pres">
      <dgm:prSet presAssocID="{B55E09D5-1377-49B4-8963-1185C28F125D}" presName="composite" presStyleCnt="0"/>
      <dgm:spPr/>
    </dgm:pt>
    <dgm:pt modelId="{CEC9244F-9F05-466D-9AC8-5BC42871A879}" type="pres">
      <dgm:prSet presAssocID="{B55E09D5-1377-49B4-8963-1185C28F125D}" presName="imgShp" presStyleLbl="fgImgPlace1" presStyleIdx="1" presStyleCnt="4" custLinFactX="-57587" custLinFactNeighborX="-100000" custLinFactNeighborY="30872"/>
      <dgm:spPr>
        <a:blipFill rotWithShape="1">
          <a:blip xmlns:r="http://schemas.openxmlformats.org/officeDocument/2006/relationships" r:embed="rId2"/>
          <a:stretch>
            <a:fillRect/>
          </a:stretch>
        </a:blipFill>
      </dgm:spPr>
    </dgm:pt>
    <dgm:pt modelId="{193FE190-0736-414B-9A01-5B3F10D49435}" type="pres">
      <dgm:prSet presAssocID="{B55E09D5-1377-49B4-8963-1185C28F125D}" presName="txShp" presStyleLbl="node1" presStyleIdx="1" presStyleCnt="4" custScaleX="73981" custLinFactNeighborX="-40017" custLinFactNeighborY="30872">
        <dgm:presLayoutVars>
          <dgm:bulletEnabled val="1"/>
        </dgm:presLayoutVars>
      </dgm:prSet>
      <dgm:spPr/>
      <dgm:t>
        <a:bodyPr/>
        <a:lstStyle/>
        <a:p>
          <a:endParaRPr lang="tr-TR"/>
        </a:p>
      </dgm:t>
    </dgm:pt>
    <dgm:pt modelId="{CADDA685-8C90-4D96-BFAA-0E169E8F1B86}" type="pres">
      <dgm:prSet presAssocID="{5D1F2755-1FDB-44B4-BEEC-73955130DE30}" presName="spacing" presStyleCnt="0"/>
      <dgm:spPr/>
    </dgm:pt>
    <dgm:pt modelId="{3A2B24F8-8B38-4290-A36B-6469F6B9E5E4}" type="pres">
      <dgm:prSet presAssocID="{E56FE2D2-0F55-42A6-A298-C30514F3911F}" presName="composite" presStyleCnt="0"/>
      <dgm:spPr/>
    </dgm:pt>
    <dgm:pt modelId="{8765BEA3-CEDB-4A08-B8FC-1ACCC0B3F8E8}" type="pres">
      <dgm:prSet presAssocID="{E56FE2D2-0F55-42A6-A298-C30514F3911F}" presName="imgShp" presStyleLbl="fgImgPlace1" presStyleIdx="2" presStyleCnt="4" custLinFactX="-46785" custLinFactNeighborX="-100000" custLinFactNeighborY="10656"/>
      <dgm:spPr>
        <a:blipFill rotWithShape="1">
          <a:blip xmlns:r="http://schemas.openxmlformats.org/officeDocument/2006/relationships" r:embed="rId3"/>
          <a:stretch>
            <a:fillRect/>
          </a:stretch>
        </a:blipFill>
      </dgm:spPr>
    </dgm:pt>
    <dgm:pt modelId="{16578DF9-453A-496E-958F-E5B8A40E7A99}" type="pres">
      <dgm:prSet presAssocID="{E56FE2D2-0F55-42A6-A298-C30514F3911F}" presName="txShp" presStyleLbl="node1" presStyleIdx="2" presStyleCnt="4" custScaleX="80028" custLinFactNeighborX="-41620" custLinFactNeighborY="11160">
        <dgm:presLayoutVars>
          <dgm:bulletEnabled val="1"/>
        </dgm:presLayoutVars>
      </dgm:prSet>
      <dgm:spPr/>
      <dgm:t>
        <a:bodyPr/>
        <a:lstStyle/>
        <a:p>
          <a:endParaRPr lang="tr-TR"/>
        </a:p>
      </dgm:t>
    </dgm:pt>
    <dgm:pt modelId="{8C1BB261-16C9-4462-99A5-592DC6B0C817}" type="pres">
      <dgm:prSet presAssocID="{ECB1450D-9C70-42DB-9752-A08BF6BCF1AC}" presName="spacing" presStyleCnt="0"/>
      <dgm:spPr/>
    </dgm:pt>
    <dgm:pt modelId="{862C9C73-6505-4275-966A-B01CFBCB4F47}" type="pres">
      <dgm:prSet presAssocID="{19B39EEA-C535-4F74-8C15-16297CBE7258}" presName="composite" presStyleCnt="0"/>
      <dgm:spPr/>
    </dgm:pt>
    <dgm:pt modelId="{766A244B-7D01-4649-ADCB-F82256434CE9}" type="pres">
      <dgm:prSet presAssocID="{19B39EEA-C535-4F74-8C15-16297CBE7258}" presName="imgShp" presStyleLbl="fgImgPlace1" presStyleIdx="3" presStyleCnt="4" custLinFactX="-54352" custLinFactNeighborX="-100000" custLinFactNeighborY="-9560"/>
      <dgm:spPr>
        <a:blipFill rotWithShape="1">
          <a:blip xmlns:r="http://schemas.openxmlformats.org/officeDocument/2006/relationships" r:embed="rId4"/>
          <a:stretch>
            <a:fillRect/>
          </a:stretch>
        </a:blipFill>
      </dgm:spPr>
    </dgm:pt>
    <dgm:pt modelId="{AF645026-F023-4CEC-A252-A6F180E78AAE}" type="pres">
      <dgm:prSet presAssocID="{19B39EEA-C535-4F74-8C15-16297CBE7258}" presName="txShp" presStyleLbl="node1" presStyleIdx="3" presStyleCnt="4" custScaleX="75792" custLinFactNeighborX="-40705" custLinFactNeighborY="-2251">
        <dgm:presLayoutVars>
          <dgm:bulletEnabled val="1"/>
        </dgm:presLayoutVars>
      </dgm:prSet>
      <dgm:spPr/>
      <dgm:t>
        <a:bodyPr/>
        <a:lstStyle/>
        <a:p>
          <a:endParaRPr lang="tr-TR"/>
        </a:p>
      </dgm:t>
    </dgm:pt>
  </dgm:ptLst>
  <dgm:cxnLst>
    <dgm:cxn modelId="{75FCFF33-F933-47CE-8399-93D17FE6B475}" srcId="{1F291530-E490-46C3-89FF-78997757C9BE}" destId="{B55E09D5-1377-49B4-8963-1185C28F125D}" srcOrd="1" destOrd="0" parTransId="{96E6A63A-893F-4DFE-A4D3-B7BB01F26115}" sibTransId="{5D1F2755-1FDB-44B4-BEEC-73955130DE30}"/>
    <dgm:cxn modelId="{DFA7A549-4FF6-4204-9D62-C2F5BC0619E0}" type="presOf" srcId="{B55E09D5-1377-49B4-8963-1185C28F125D}" destId="{193FE190-0736-414B-9A01-5B3F10D49435}" srcOrd="0" destOrd="0" presId="urn:microsoft.com/office/officeart/2005/8/layout/vList3#1"/>
    <dgm:cxn modelId="{7C67FB8D-143C-440C-82E5-AA327771FE7B}" srcId="{1F291530-E490-46C3-89FF-78997757C9BE}" destId="{19B39EEA-C535-4F74-8C15-16297CBE7258}" srcOrd="3" destOrd="0" parTransId="{ECCB3A2E-D643-4920-B6EC-E48AFDD07A46}" sibTransId="{BC54BD31-D538-43A0-95BA-63DFA3611421}"/>
    <dgm:cxn modelId="{83D21F3E-C880-4653-8087-A865573D323C}" type="presOf" srcId="{5EA77AD1-D609-4CBF-B9FA-38055A4C5858}" destId="{84163887-DF5A-42E9-9B0A-CE6F5DB75B84}" srcOrd="0" destOrd="0" presId="urn:microsoft.com/office/officeart/2005/8/layout/vList3#1"/>
    <dgm:cxn modelId="{3F532702-252A-45AF-85A7-45B8CC90F7B8}" srcId="{1F291530-E490-46C3-89FF-78997757C9BE}" destId="{E56FE2D2-0F55-42A6-A298-C30514F3911F}" srcOrd="2" destOrd="0" parTransId="{84BD0732-81DB-44D7-958A-28AFCAD197E1}" sibTransId="{ECB1450D-9C70-42DB-9752-A08BF6BCF1AC}"/>
    <dgm:cxn modelId="{2239C172-3B10-4901-B41B-6E06CF88ED36}" srcId="{1F291530-E490-46C3-89FF-78997757C9BE}" destId="{5EA77AD1-D609-4CBF-B9FA-38055A4C5858}" srcOrd="0" destOrd="0" parTransId="{575A07AE-1F4A-4524-8C00-D41028D1546B}" sibTransId="{41A84657-BEBE-45FF-B605-394FCAD36884}"/>
    <dgm:cxn modelId="{D3738F7C-EE36-4592-992E-6D57BE51E0C6}" type="presOf" srcId="{E56FE2D2-0F55-42A6-A298-C30514F3911F}" destId="{16578DF9-453A-496E-958F-E5B8A40E7A99}" srcOrd="0" destOrd="0" presId="urn:microsoft.com/office/officeart/2005/8/layout/vList3#1"/>
    <dgm:cxn modelId="{A94C1182-E8B7-4713-9A6A-EAC80BB3D745}" type="presOf" srcId="{1F291530-E490-46C3-89FF-78997757C9BE}" destId="{963E6233-A76C-48AE-9FD6-56C3AE087271}" srcOrd="0" destOrd="0" presId="urn:microsoft.com/office/officeart/2005/8/layout/vList3#1"/>
    <dgm:cxn modelId="{88FD5113-5DA8-4204-9423-98972569F2B0}" type="presOf" srcId="{19B39EEA-C535-4F74-8C15-16297CBE7258}" destId="{AF645026-F023-4CEC-A252-A6F180E78AAE}" srcOrd="0" destOrd="0" presId="urn:microsoft.com/office/officeart/2005/8/layout/vList3#1"/>
    <dgm:cxn modelId="{E3A4045B-911A-4400-BF15-3FA8845378AE}" type="presParOf" srcId="{963E6233-A76C-48AE-9FD6-56C3AE087271}" destId="{158667C5-4601-4810-AF03-19B2E49E5646}" srcOrd="0" destOrd="0" presId="urn:microsoft.com/office/officeart/2005/8/layout/vList3#1"/>
    <dgm:cxn modelId="{06B4E872-C8C3-48D2-9F04-78FC943BC345}" type="presParOf" srcId="{158667C5-4601-4810-AF03-19B2E49E5646}" destId="{97C4BB75-C294-45C0-B4CD-0B0D3F6D29F9}" srcOrd="0" destOrd="0" presId="urn:microsoft.com/office/officeart/2005/8/layout/vList3#1"/>
    <dgm:cxn modelId="{E95EAC27-E5C6-4474-9F4B-BF094E4A1235}" type="presParOf" srcId="{158667C5-4601-4810-AF03-19B2E49E5646}" destId="{84163887-DF5A-42E9-9B0A-CE6F5DB75B84}" srcOrd="1" destOrd="0" presId="urn:microsoft.com/office/officeart/2005/8/layout/vList3#1"/>
    <dgm:cxn modelId="{F9F30850-9056-4A8C-963C-A9EF5292BB92}" type="presParOf" srcId="{963E6233-A76C-48AE-9FD6-56C3AE087271}" destId="{08C73DDC-4486-400E-80A1-A1F7F2818441}" srcOrd="1" destOrd="0" presId="urn:microsoft.com/office/officeart/2005/8/layout/vList3#1"/>
    <dgm:cxn modelId="{47BED895-DF73-40FC-BFDD-B6EA7BD570E3}" type="presParOf" srcId="{963E6233-A76C-48AE-9FD6-56C3AE087271}" destId="{8139F001-3B7A-4358-8B68-7265AC9E7A91}" srcOrd="2" destOrd="0" presId="urn:microsoft.com/office/officeart/2005/8/layout/vList3#1"/>
    <dgm:cxn modelId="{642C4C01-955B-499D-8521-F66CF667EC89}" type="presParOf" srcId="{8139F001-3B7A-4358-8B68-7265AC9E7A91}" destId="{CEC9244F-9F05-466D-9AC8-5BC42871A879}" srcOrd="0" destOrd="0" presId="urn:microsoft.com/office/officeart/2005/8/layout/vList3#1"/>
    <dgm:cxn modelId="{474BEDA4-4FCD-47B5-9A4B-CE8FDC633F7B}" type="presParOf" srcId="{8139F001-3B7A-4358-8B68-7265AC9E7A91}" destId="{193FE190-0736-414B-9A01-5B3F10D49435}" srcOrd="1" destOrd="0" presId="urn:microsoft.com/office/officeart/2005/8/layout/vList3#1"/>
    <dgm:cxn modelId="{D2DFA1F6-46D5-417A-9739-7E1E9D201268}" type="presParOf" srcId="{963E6233-A76C-48AE-9FD6-56C3AE087271}" destId="{CADDA685-8C90-4D96-BFAA-0E169E8F1B86}" srcOrd="3" destOrd="0" presId="urn:microsoft.com/office/officeart/2005/8/layout/vList3#1"/>
    <dgm:cxn modelId="{30F71970-1D57-4B58-A4DA-6A9BC884B093}" type="presParOf" srcId="{963E6233-A76C-48AE-9FD6-56C3AE087271}" destId="{3A2B24F8-8B38-4290-A36B-6469F6B9E5E4}" srcOrd="4" destOrd="0" presId="urn:microsoft.com/office/officeart/2005/8/layout/vList3#1"/>
    <dgm:cxn modelId="{AB23A914-57A7-42E8-A9F4-5EEC853858A7}" type="presParOf" srcId="{3A2B24F8-8B38-4290-A36B-6469F6B9E5E4}" destId="{8765BEA3-CEDB-4A08-B8FC-1ACCC0B3F8E8}" srcOrd="0" destOrd="0" presId="urn:microsoft.com/office/officeart/2005/8/layout/vList3#1"/>
    <dgm:cxn modelId="{4CD37090-1630-4FB6-A2C5-CA88479C2886}" type="presParOf" srcId="{3A2B24F8-8B38-4290-A36B-6469F6B9E5E4}" destId="{16578DF9-453A-496E-958F-E5B8A40E7A99}" srcOrd="1" destOrd="0" presId="urn:microsoft.com/office/officeart/2005/8/layout/vList3#1"/>
    <dgm:cxn modelId="{3ABE6533-991F-464F-AE7C-15247A9B989E}" type="presParOf" srcId="{963E6233-A76C-48AE-9FD6-56C3AE087271}" destId="{8C1BB261-16C9-4462-99A5-592DC6B0C817}" srcOrd="5" destOrd="0" presId="urn:microsoft.com/office/officeart/2005/8/layout/vList3#1"/>
    <dgm:cxn modelId="{ACE92BCC-3BDD-44ED-9131-498D04BC8C52}" type="presParOf" srcId="{963E6233-A76C-48AE-9FD6-56C3AE087271}" destId="{862C9C73-6505-4275-966A-B01CFBCB4F47}" srcOrd="6" destOrd="0" presId="urn:microsoft.com/office/officeart/2005/8/layout/vList3#1"/>
    <dgm:cxn modelId="{A86DB1DC-451C-47C4-B78E-2F39850CDE53}" type="presParOf" srcId="{862C9C73-6505-4275-966A-B01CFBCB4F47}" destId="{766A244B-7D01-4649-ADCB-F82256434CE9}" srcOrd="0" destOrd="0" presId="urn:microsoft.com/office/officeart/2005/8/layout/vList3#1"/>
    <dgm:cxn modelId="{FDCA11F2-39E9-4197-8129-2CA9593F3ED1}" type="presParOf" srcId="{862C9C73-6505-4275-966A-B01CFBCB4F47}" destId="{AF645026-F023-4CEC-A252-A6F180E78AA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2401-9AD3-4B83-83DC-AC24B567397F}">
      <dsp:nvSpPr>
        <dsp:cNvPr id="0" name=""/>
        <dsp:cNvSpPr/>
      </dsp:nvSpPr>
      <dsp:spPr>
        <a:xfrm rot="5400000">
          <a:off x="-226825" y="226825"/>
          <a:ext cx="1512167" cy="1058517"/>
        </a:xfrm>
        <a:prstGeom prst="chevron">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a:t>
          </a:r>
          <a:endParaRPr lang="tr-TR" sz="2900" kern="1200" dirty="0"/>
        </a:p>
      </dsp:txBody>
      <dsp:txXfrm rot="-5400000">
        <a:off x="1" y="529259"/>
        <a:ext cx="1058517" cy="453650"/>
      </dsp:txXfrm>
    </dsp:sp>
    <dsp:sp modelId="{3A9E2551-388E-40A5-9D28-B18D55122AA7}">
      <dsp:nvSpPr>
        <dsp:cNvPr id="0" name=""/>
        <dsp:cNvSpPr/>
      </dsp:nvSpPr>
      <dsp:spPr>
        <a:xfrm rot="5400000">
          <a:off x="3422180" y="-2363662"/>
          <a:ext cx="982909" cy="5710234"/>
        </a:xfrm>
        <a:prstGeom prst="round2SameRect">
          <a:avLst/>
        </a:prstGeom>
        <a:solidFill>
          <a:schemeClr val="tx2">
            <a:lumMod val="75000"/>
            <a:alpha val="9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tr-TR" sz="4200" kern="1200" dirty="0" smtClean="0">
              <a:solidFill>
                <a:schemeClr val="bg1"/>
              </a:solidFill>
            </a:rPr>
            <a:t>TAĞŞİŞ YASASI ÇIKMALI</a:t>
          </a:r>
          <a:endParaRPr lang="tr-TR" sz="4200" kern="1200" dirty="0">
            <a:solidFill>
              <a:schemeClr val="bg1"/>
            </a:solidFill>
          </a:endParaRPr>
        </a:p>
      </dsp:txBody>
      <dsp:txXfrm rot="-5400000">
        <a:off x="1058518" y="47982"/>
        <a:ext cx="5662252" cy="886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2A00A-5602-4C24-9689-A15E8F7FCB0E}">
      <dsp:nvSpPr>
        <dsp:cNvPr id="0" name=""/>
        <dsp:cNvSpPr/>
      </dsp:nvSpPr>
      <dsp:spPr>
        <a:xfrm>
          <a:off x="6607836" y="79662"/>
          <a:ext cx="1930992" cy="88734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tr-TR" sz="1500" kern="1200" dirty="0" smtClean="0"/>
            <a:t>Ne Yapmalı?</a:t>
          </a:r>
          <a:endParaRPr lang="tr-TR" sz="1500" kern="1200" dirty="0"/>
        </a:p>
      </dsp:txBody>
      <dsp:txXfrm>
        <a:off x="6654366" y="79662"/>
        <a:ext cx="1930992" cy="591561"/>
      </dsp:txXfrm>
    </dsp:sp>
    <dsp:sp modelId="{87F37F03-5D15-4656-ABBF-34D308F430F9}">
      <dsp:nvSpPr>
        <dsp:cNvPr id="0" name=""/>
        <dsp:cNvSpPr/>
      </dsp:nvSpPr>
      <dsp:spPr>
        <a:xfrm>
          <a:off x="6120688" y="722907"/>
          <a:ext cx="1930992" cy="8640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chemeClr val="tx2">
                  <a:lumMod val="75000"/>
                </a:schemeClr>
              </a:solidFill>
            </a:rPr>
            <a:t>Denetimler sıklaştırılmalı</a:t>
          </a:r>
          <a:endParaRPr lang="tr-TR" sz="1500" kern="1200" dirty="0">
            <a:solidFill>
              <a:schemeClr val="tx2">
                <a:lumMod val="75000"/>
              </a:schemeClr>
            </a:solidFill>
          </a:endParaRPr>
        </a:p>
      </dsp:txBody>
      <dsp:txXfrm>
        <a:off x="6145994" y="748213"/>
        <a:ext cx="1880380" cy="813388"/>
      </dsp:txXfrm>
    </dsp:sp>
    <dsp:sp modelId="{52B7DBDA-10CB-4347-8911-4D564C117890}">
      <dsp:nvSpPr>
        <dsp:cNvPr id="0" name=""/>
        <dsp:cNvSpPr/>
      </dsp:nvSpPr>
      <dsp:spPr>
        <a:xfrm rot="21597213">
          <a:off x="5701430" y="145507"/>
          <a:ext cx="647516" cy="4807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5701430" y="241717"/>
        <a:ext cx="503288" cy="288457"/>
      </dsp:txXfrm>
    </dsp:sp>
    <dsp:sp modelId="{75862A4D-7B2F-491C-9D26-24464FD709C9}">
      <dsp:nvSpPr>
        <dsp:cNvPr id="0" name=""/>
        <dsp:cNvSpPr/>
      </dsp:nvSpPr>
      <dsp:spPr>
        <a:xfrm>
          <a:off x="3455140" y="100311"/>
          <a:ext cx="1930992" cy="88734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tr-TR" sz="1500" kern="1200" dirty="0" smtClean="0"/>
            <a:t>Ne Yapmalı?</a:t>
          </a:r>
          <a:endParaRPr lang="tr-TR" sz="1500" kern="1200" dirty="0"/>
        </a:p>
      </dsp:txBody>
      <dsp:txXfrm>
        <a:off x="3501670" y="100311"/>
        <a:ext cx="1930992" cy="591561"/>
      </dsp:txXfrm>
    </dsp:sp>
    <dsp:sp modelId="{C43ACB9E-1958-418A-97B4-382E76F2671A}">
      <dsp:nvSpPr>
        <dsp:cNvPr id="0" name=""/>
        <dsp:cNvSpPr/>
      </dsp:nvSpPr>
      <dsp:spPr>
        <a:xfrm>
          <a:off x="2880316" y="779387"/>
          <a:ext cx="1930992" cy="8640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chemeClr val="tx2">
                  <a:lumMod val="75000"/>
                </a:schemeClr>
              </a:solidFill>
            </a:rPr>
            <a:t>Caydırıcı yüksek cezalar getirilmeli</a:t>
          </a:r>
          <a:endParaRPr lang="tr-TR" sz="1500" kern="1200" dirty="0">
            <a:solidFill>
              <a:schemeClr val="tx2">
                <a:lumMod val="75000"/>
              </a:schemeClr>
            </a:solidFill>
          </a:endParaRPr>
        </a:p>
      </dsp:txBody>
      <dsp:txXfrm>
        <a:off x="2905622" y="804693"/>
        <a:ext cx="1880380" cy="813388"/>
      </dsp:txXfrm>
    </dsp:sp>
    <dsp:sp modelId="{A32738B0-6861-4659-A10C-D24C0EAC4F11}">
      <dsp:nvSpPr>
        <dsp:cNvPr id="0" name=""/>
        <dsp:cNvSpPr/>
      </dsp:nvSpPr>
      <dsp:spPr>
        <a:xfrm>
          <a:off x="2588348" y="155711"/>
          <a:ext cx="620590" cy="4807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dsp:txBody>
      <dsp:txXfrm rot="10800000">
        <a:off x="2588348" y="251863"/>
        <a:ext cx="476362" cy="288457"/>
      </dsp:txXfrm>
    </dsp:sp>
    <dsp:sp modelId="{7FC41D92-D8B0-4A6A-ADA8-7B910B51F190}">
      <dsp:nvSpPr>
        <dsp:cNvPr id="0" name=""/>
        <dsp:cNvSpPr/>
      </dsp:nvSpPr>
      <dsp:spPr>
        <a:xfrm>
          <a:off x="353221" y="100311"/>
          <a:ext cx="1930992" cy="88734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tr-TR" sz="1500" b="1" kern="1200" dirty="0" smtClean="0">
              <a:solidFill>
                <a:schemeClr val="tx2">
                  <a:lumMod val="75000"/>
                </a:schemeClr>
              </a:solidFill>
            </a:rPr>
            <a:t>Tağşiş kanunu en kısa sürede yasalaşmalı</a:t>
          </a:r>
          <a:endParaRPr lang="tr-TR" sz="1500" b="1" kern="1200" dirty="0">
            <a:solidFill>
              <a:schemeClr val="tx2">
                <a:lumMod val="75000"/>
              </a:schemeClr>
            </a:solidFill>
          </a:endParaRPr>
        </a:p>
      </dsp:txBody>
      <dsp:txXfrm>
        <a:off x="399751" y="100311"/>
        <a:ext cx="1930992" cy="591561"/>
      </dsp:txXfrm>
    </dsp:sp>
    <dsp:sp modelId="{CD0CB543-6DA6-43EA-BCA6-BC626EFFC628}">
      <dsp:nvSpPr>
        <dsp:cNvPr id="0" name=""/>
        <dsp:cNvSpPr/>
      </dsp:nvSpPr>
      <dsp:spPr>
        <a:xfrm>
          <a:off x="4246" y="691872"/>
          <a:ext cx="1930992" cy="8640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Tağşiş yasası mutlaka çıkarılmalı</a:t>
          </a:r>
          <a:endParaRPr lang="tr-TR" sz="1500" b="1" kern="1200" dirty="0"/>
        </a:p>
      </dsp:txBody>
      <dsp:txXfrm>
        <a:off x="29552" y="717178"/>
        <a:ext cx="1880380" cy="813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63887-DF5A-42E9-9B0A-CE6F5DB75B84}">
      <dsp:nvSpPr>
        <dsp:cNvPr id="0" name=""/>
        <dsp:cNvSpPr/>
      </dsp:nvSpPr>
      <dsp:spPr>
        <a:xfrm rot="10800000">
          <a:off x="443119" y="289402"/>
          <a:ext cx="4137429" cy="982904"/>
        </a:xfrm>
        <a:prstGeom prst="homePlate">
          <a:avLst/>
        </a:prstGeom>
        <a:gradFill rotWithShape="0">
          <a:gsLst>
            <a:gs pos="0">
              <a:schemeClr val="lt1">
                <a:hueOff val="0"/>
                <a:satOff val="0"/>
                <a:lumOff val="0"/>
                <a:alphaOff val="0"/>
                <a:satMod val="103000"/>
                <a:lumMod val="118000"/>
              </a:schemeClr>
            </a:gs>
            <a:gs pos="50000">
              <a:schemeClr val="lt1">
                <a:hueOff val="0"/>
                <a:satOff val="0"/>
                <a:lumOff val="0"/>
                <a:alphaOff val="0"/>
                <a:satMod val="89000"/>
                <a:lumMod val="91000"/>
              </a:schemeClr>
            </a:gs>
            <a:gs pos="100000">
              <a:schemeClr val="l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3434"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Kurdaki spekülatif hareketler</a:t>
          </a:r>
          <a:endParaRPr lang="tr-TR" sz="2400" kern="1200" dirty="0"/>
        </a:p>
      </dsp:txBody>
      <dsp:txXfrm rot="10800000">
        <a:off x="688845" y="289402"/>
        <a:ext cx="3891703" cy="982904"/>
      </dsp:txXfrm>
    </dsp:sp>
    <dsp:sp modelId="{97C4BB75-C294-45C0-B4CD-0B0D3F6D29F9}">
      <dsp:nvSpPr>
        <dsp:cNvPr id="0" name=""/>
        <dsp:cNvSpPr/>
      </dsp:nvSpPr>
      <dsp:spPr>
        <a:xfrm>
          <a:off x="0" y="433083"/>
          <a:ext cx="982904" cy="982904"/>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93FE190-0736-414B-9A01-5B3F10D49435}">
      <dsp:nvSpPr>
        <dsp:cNvPr id="0" name=""/>
        <dsp:cNvSpPr/>
      </dsp:nvSpPr>
      <dsp:spPr>
        <a:xfrm rot="10800000">
          <a:off x="501488" y="1582519"/>
          <a:ext cx="4038568" cy="982904"/>
        </a:xfrm>
        <a:prstGeom prst="homePlate">
          <a:avLst/>
        </a:prstGeom>
        <a:gradFill rotWithShape="0">
          <a:gsLst>
            <a:gs pos="0">
              <a:schemeClr val="lt1">
                <a:hueOff val="0"/>
                <a:satOff val="0"/>
                <a:lumOff val="0"/>
                <a:alphaOff val="0"/>
                <a:satMod val="103000"/>
                <a:lumMod val="118000"/>
              </a:schemeClr>
            </a:gs>
            <a:gs pos="50000">
              <a:schemeClr val="lt1">
                <a:hueOff val="0"/>
                <a:satOff val="0"/>
                <a:lumOff val="0"/>
                <a:alphaOff val="0"/>
                <a:satMod val="89000"/>
                <a:lumMod val="91000"/>
              </a:schemeClr>
            </a:gs>
            <a:gs pos="100000">
              <a:schemeClr val="l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3434"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Faiz </a:t>
          </a:r>
          <a:r>
            <a:rPr lang="tr-TR" sz="2400" kern="1200" dirty="0" smtClean="0"/>
            <a:t>oranları ve enflasyon</a:t>
          </a:r>
          <a:endParaRPr lang="tr-TR" sz="2400" kern="1200" dirty="0"/>
        </a:p>
      </dsp:txBody>
      <dsp:txXfrm rot="10800000">
        <a:off x="747214" y="1582519"/>
        <a:ext cx="3792842" cy="982904"/>
      </dsp:txXfrm>
    </dsp:sp>
    <dsp:sp modelId="{CEC9244F-9F05-466D-9AC8-5BC42871A879}">
      <dsp:nvSpPr>
        <dsp:cNvPr id="0" name=""/>
        <dsp:cNvSpPr/>
      </dsp:nvSpPr>
      <dsp:spPr>
        <a:xfrm>
          <a:off x="0" y="1582519"/>
          <a:ext cx="982904" cy="982904"/>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6578DF9-453A-496E-958F-E5B8A40E7A99}">
      <dsp:nvSpPr>
        <dsp:cNvPr id="0" name=""/>
        <dsp:cNvSpPr/>
      </dsp:nvSpPr>
      <dsp:spPr>
        <a:xfrm rot="10800000">
          <a:off x="166406" y="2665078"/>
          <a:ext cx="4368669" cy="982904"/>
        </a:xfrm>
        <a:prstGeom prst="homePlate">
          <a:avLst/>
        </a:prstGeom>
        <a:gradFill rotWithShape="0">
          <a:gsLst>
            <a:gs pos="0">
              <a:schemeClr val="lt1">
                <a:hueOff val="0"/>
                <a:satOff val="0"/>
                <a:lumOff val="0"/>
                <a:alphaOff val="0"/>
                <a:satMod val="103000"/>
                <a:lumMod val="118000"/>
              </a:schemeClr>
            </a:gs>
            <a:gs pos="50000">
              <a:schemeClr val="lt1">
                <a:hueOff val="0"/>
                <a:satOff val="0"/>
                <a:lumOff val="0"/>
                <a:alphaOff val="0"/>
                <a:satMod val="89000"/>
                <a:lumMod val="91000"/>
              </a:schemeClr>
            </a:gs>
            <a:gs pos="100000">
              <a:schemeClr val="l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3434"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Emtia fiyatları</a:t>
          </a:r>
          <a:endParaRPr lang="tr-TR" sz="2400" kern="1200" dirty="0"/>
        </a:p>
      </dsp:txBody>
      <dsp:txXfrm rot="10800000">
        <a:off x="412132" y="2665078"/>
        <a:ext cx="4122943" cy="982904"/>
      </dsp:txXfrm>
    </dsp:sp>
    <dsp:sp modelId="{8765BEA3-CEDB-4A08-B8FC-1ACCC0B3F8E8}">
      <dsp:nvSpPr>
        <dsp:cNvPr id="0" name=""/>
        <dsp:cNvSpPr/>
      </dsp:nvSpPr>
      <dsp:spPr>
        <a:xfrm>
          <a:off x="0" y="2660124"/>
          <a:ext cx="982904" cy="982904"/>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F645026-F023-4CEC-A252-A6F180E78AAE}">
      <dsp:nvSpPr>
        <dsp:cNvPr id="0" name=""/>
        <dsp:cNvSpPr/>
      </dsp:nvSpPr>
      <dsp:spPr>
        <a:xfrm rot="10800000">
          <a:off x="389785" y="3809570"/>
          <a:ext cx="4137429" cy="982904"/>
        </a:xfrm>
        <a:prstGeom prst="homePlate">
          <a:avLst/>
        </a:prstGeom>
        <a:gradFill rotWithShape="0">
          <a:gsLst>
            <a:gs pos="0">
              <a:schemeClr val="lt1">
                <a:hueOff val="0"/>
                <a:satOff val="0"/>
                <a:lumOff val="0"/>
                <a:alphaOff val="0"/>
                <a:satMod val="103000"/>
                <a:lumMod val="118000"/>
              </a:schemeClr>
            </a:gs>
            <a:gs pos="50000">
              <a:schemeClr val="lt1">
                <a:hueOff val="0"/>
                <a:satOff val="0"/>
                <a:lumOff val="0"/>
                <a:alphaOff val="0"/>
                <a:satMod val="89000"/>
                <a:lumMod val="91000"/>
              </a:schemeClr>
            </a:gs>
            <a:gs pos="100000">
              <a:schemeClr val="l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3434" tIns="91440" rIns="170688" bIns="91440" numCol="1" spcCol="1270" anchor="ctr" anchorCtr="0">
          <a:noAutofit/>
        </a:bodyPr>
        <a:lstStyle/>
        <a:p>
          <a:pPr lvl="0" algn="ctr" defTabSz="1066800">
            <a:lnSpc>
              <a:spcPct val="90000"/>
            </a:lnSpc>
            <a:spcBef>
              <a:spcPct val="0"/>
            </a:spcBef>
            <a:spcAft>
              <a:spcPct val="35000"/>
            </a:spcAft>
          </a:pPr>
          <a:r>
            <a:rPr lang="tr-TR" sz="2400" kern="1200" dirty="0" smtClean="0"/>
            <a:t>Yüksek rekabet,</a:t>
          </a:r>
        </a:p>
        <a:p>
          <a:pPr lvl="0" algn="ctr" defTabSz="1066800">
            <a:lnSpc>
              <a:spcPct val="90000"/>
            </a:lnSpc>
            <a:spcBef>
              <a:spcPct val="0"/>
            </a:spcBef>
            <a:spcAft>
              <a:spcPct val="35000"/>
            </a:spcAft>
          </a:pPr>
          <a:r>
            <a:rPr lang="tr-TR" sz="2400" kern="1200" dirty="0" smtClean="0"/>
            <a:t> çok düşük kar marjı</a:t>
          </a:r>
          <a:endParaRPr lang="tr-TR" sz="2400" kern="1200" dirty="0"/>
        </a:p>
      </dsp:txBody>
      <dsp:txXfrm rot="10800000">
        <a:off x="635511" y="3809570"/>
        <a:ext cx="3891703" cy="982904"/>
      </dsp:txXfrm>
    </dsp:sp>
    <dsp:sp modelId="{766A244B-7D01-4649-ADCB-F82256434CE9}">
      <dsp:nvSpPr>
        <dsp:cNvPr id="0" name=""/>
        <dsp:cNvSpPr/>
      </dsp:nvSpPr>
      <dsp:spPr>
        <a:xfrm>
          <a:off x="0" y="3737729"/>
          <a:ext cx="982904" cy="982904"/>
        </a:xfrm>
        <a:prstGeom prst="ellipse">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0.86444</cdr:x>
      <cdr:y>0.86138</cdr:y>
    </cdr:from>
    <cdr:to>
      <cdr:x>1</cdr:x>
      <cdr:y>1</cdr:y>
    </cdr:to>
    <cdr:sp macro="" textlink="">
      <cdr:nvSpPr>
        <cdr:cNvPr id="2" name="Metin kutusu 1"/>
        <cdr:cNvSpPr txBox="1"/>
      </cdr:nvSpPr>
      <cdr:spPr>
        <a:xfrm xmlns:a="http://schemas.openxmlformats.org/drawingml/2006/main">
          <a:off x="8530604" y="6539468"/>
          <a:ext cx="46856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dirty="0"/>
            <a:t>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0992" tIns="45496" rIns="90992" bIns="45496" rtlCol="0"/>
          <a:lstStyle>
            <a:lvl1pPr algn="r">
              <a:defRPr sz="1200"/>
            </a:lvl1pPr>
          </a:lstStyle>
          <a:p>
            <a:fld id="{82CD2BFA-6B84-4C7D-8952-15000F169DDC}" type="datetimeFigureOut">
              <a:rPr lang="tr-TR" smtClean="0"/>
              <a:t>17.09.2019</a:t>
            </a:fld>
            <a:endParaRPr lang="tr-TR"/>
          </a:p>
        </p:txBody>
      </p:sp>
      <p:sp>
        <p:nvSpPr>
          <p:cNvPr id="4" name="Altbilgi Yer Tutucusu 3"/>
          <p:cNvSpPr>
            <a:spLocks noGrp="1"/>
          </p:cNvSpPr>
          <p:nvPr>
            <p:ph type="ftr" sz="quarter" idx="2"/>
          </p:nvPr>
        </p:nvSpPr>
        <p:spPr>
          <a:xfrm>
            <a:off x="0" y="9428584"/>
            <a:ext cx="2945659" cy="496332"/>
          </a:xfrm>
          <a:prstGeom prst="rect">
            <a:avLst/>
          </a:prstGeom>
        </p:spPr>
        <p:txBody>
          <a:bodyPr vert="horz" lIns="90992" tIns="45496" rIns="90992" bIns="45496"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4"/>
            <a:ext cx="2945659" cy="496332"/>
          </a:xfrm>
          <a:prstGeom prst="rect">
            <a:avLst/>
          </a:prstGeom>
        </p:spPr>
        <p:txBody>
          <a:bodyPr vert="horz" lIns="90992" tIns="45496" rIns="90992" bIns="45496" rtlCol="0" anchor="b"/>
          <a:lstStyle>
            <a:lvl1pPr algn="r">
              <a:defRPr sz="1200"/>
            </a:lvl1pPr>
          </a:lstStyle>
          <a:p>
            <a:fld id="{19106AB3-8C68-4C34-9253-13644BE10E56}" type="slidenum">
              <a:rPr lang="tr-TR" smtClean="0"/>
              <a:t>‹#›</a:t>
            </a:fld>
            <a:endParaRPr lang="tr-TR"/>
          </a:p>
        </p:txBody>
      </p:sp>
    </p:spTree>
    <p:extLst>
      <p:ext uri="{BB962C8B-B14F-4D97-AF65-F5344CB8AC3E}">
        <p14:creationId xmlns:p14="http://schemas.microsoft.com/office/powerpoint/2010/main" val="1372173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857"/>
          </a:xfrm>
          <a:prstGeom prst="rect">
            <a:avLst/>
          </a:prstGeom>
        </p:spPr>
        <p:txBody>
          <a:bodyPr vert="horz" lIns="90992" tIns="45496" rIns="90992" bIns="45496" rtlCol="0"/>
          <a:lstStyle>
            <a:lvl1pPr algn="l">
              <a:defRPr sz="1200"/>
            </a:lvl1pPr>
          </a:lstStyle>
          <a:p>
            <a:endParaRPr lang="tr-TR"/>
          </a:p>
        </p:txBody>
      </p:sp>
      <p:sp>
        <p:nvSpPr>
          <p:cNvPr id="3" name="Veri Yer Tutucusu 2"/>
          <p:cNvSpPr>
            <a:spLocks noGrp="1"/>
          </p:cNvSpPr>
          <p:nvPr>
            <p:ph type="dt" idx="1"/>
          </p:nvPr>
        </p:nvSpPr>
        <p:spPr>
          <a:xfrm>
            <a:off x="3850443" y="0"/>
            <a:ext cx="2945659" cy="495857"/>
          </a:xfrm>
          <a:prstGeom prst="rect">
            <a:avLst/>
          </a:prstGeom>
        </p:spPr>
        <p:txBody>
          <a:bodyPr vert="horz" lIns="90992" tIns="45496" rIns="90992" bIns="45496" rtlCol="0"/>
          <a:lstStyle>
            <a:lvl1pPr algn="r">
              <a:defRPr sz="1200"/>
            </a:lvl1pPr>
          </a:lstStyle>
          <a:p>
            <a:fld id="{E9C1339D-917A-4556-9856-25D9FE342990}" type="datetimeFigureOut">
              <a:rPr lang="tr-TR" smtClean="0"/>
              <a:t>17.09.2019</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92" tIns="45496" rIns="90992" bIns="45496" rtlCol="0" anchor="ctr"/>
          <a:lstStyle/>
          <a:p>
            <a:endParaRPr lang="tr-TR"/>
          </a:p>
        </p:txBody>
      </p:sp>
      <p:sp>
        <p:nvSpPr>
          <p:cNvPr id="5" name="Not Yer Tutucusu 4"/>
          <p:cNvSpPr>
            <a:spLocks noGrp="1"/>
          </p:cNvSpPr>
          <p:nvPr>
            <p:ph type="body" sz="quarter" idx="3"/>
          </p:nvPr>
        </p:nvSpPr>
        <p:spPr>
          <a:xfrm>
            <a:off x="679768" y="4714599"/>
            <a:ext cx="5438140" cy="4467462"/>
          </a:xfrm>
          <a:prstGeom prst="rect">
            <a:avLst/>
          </a:prstGeom>
        </p:spPr>
        <p:txBody>
          <a:bodyPr vert="horz" lIns="90992" tIns="45496" rIns="90992" bIns="45496"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197"/>
            <a:ext cx="2945659" cy="495857"/>
          </a:xfrm>
          <a:prstGeom prst="rect">
            <a:avLst/>
          </a:prstGeom>
        </p:spPr>
        <p:txBody>
          <a:bodyPr vert="horz" lIns="90992" tIns="45496" rIns="90992" bIns="45496"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9197"/>
            <a:ext cx="2945659" cy="495857"/>
          </a:xfrm>
          <a:prstGeom prst="rect">
            <a:avLst/>
          </a:prstGeom>
        </p:spPr>
        <p:txBody>
          <a:bodyPr vert="horz" lIns="90992" tIns="45496" rIns="90992" bIns="45496" rtlCol="0" anchor="b"/>
          <a:lstStyle>
            <a:lvl1pPr algn="r">
              <a:defRPr sz="1200"/>
            </a:lvl1pPr>
          </a:lstStyle>
          <a:p>
            <a:fld id="{8F17B5E1-BA08-4139-8A8B-67B06A847B4B}" type="slidenum">
              <a:rPr lang="tr-TR" smtClean="0"/>
              <a:t>‹#›</a:t>
            </a:fld>
            <a:endParaRPr lang="tr-TR"/>
          </a:p>
        </p:txBody>
      </p:sp>
    </p:spTree>
    <p:extLst>
      <p:ext uri="{BB962C8B-B14F-4D97-AF65-F5344CB8AC3E}">
        <p14:creationId xmlns:p14="http://schemas.microsoft.com/office/powerpoint/2010/main" val="426854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65225" y="1239838"/>
            <a:ext cx="4467225" cy="3351212"/>
          </a:xfrm>
        </p:spPr>
      </p:sp>
      <p:sp>
        <p:nvSpPr>
          <p:cNvPr id="3" name="Not Yer Tutucusu 2"/>
          <p:cNvSpPr>
            <a:spLocks noGrp="1"/>
          </p:cNvSpPr>
          <p:nvPr>
            <p:ph type="body" idx="1"/>
          </p:nvPr>
        </p:nvSpPr>
        <p:spPr/>
        <p:txBody>
          <a:bodyPr/>
          <a:lstStyle/>
          <a:p>
            <a:endParaRPr lang="tr-TR" sz="2000" b="1" u="sng" dirty="0"/>
          </a:p>
        </p:txBody>
      </p:sp>
      <p:sp>
        <p:nvSpPr>
          <p:cNvPr id="4" name="Slayt Numarası Yer Tutucusu 3"/>
          <p:cNvSpPr>
            <a:spLocks noGrp="1"/>
          </p:cNvSpPr>
          <p:nvPr>
            <p:ph type="sldNum" sz="quarter" idx="10"/>
          </p:nvPr>
        </p:nvSpPr>
        <p:spPr/>
        <p:txBody>
          <a:bodyPr/>
          <a:lstStyle/>
          <a:p>
            <a:fld id="{D22E3AAC-DB2B-4D35-B97A-11632289B873}"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337565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43318836"/>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66101398"/>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5005001"/>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0" y="0"/>
            <a:ext cx="9141524" cy="4799300"/>
          </a:xfrm>
          <a:prstGeom prst="rect">
            <a:avLst/>
          </a:prstGeom>
        </p:spPr>
      </p:pic>
      <p:sp>
        <p:nvSpPr>
          <p:cNvPr id="4" name="Dikdörtgen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lang="tr-TR"/>
            </a:pPr>
            <a:endParaRPr lang="tr-TR" kern="0" dirty="0">
              <a:solidFill>
                <a:prstClr val="white"/>
              </a:solidFill>
              <a:latin typeface="Euphemia"/>
            </a:endParaRPr>
          </a:p>
        </p:txBody>
      </p:sp>
      <p:sp>
        <p:nvSpPr>
          <p:cNvPr id="6" name="Dikdörtgen 5"/>
          <p:cNvSpPr/>
          <p:nvPr/>
        </p:nvSpPr>
        <p:spPr bwMode="white">
          <a:xfrm>
            <a:off x="-95"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 name="Başlık 1"/>
          <p:cNvSpPr>
            <a:spLocks noGrp="1"/>
          </p:cNvSpPr>
          <p:nvPr>
            <p:ph type="ctrTitle"/>
          </p:nvPr>
        </p:nvSpPr>
        <p:spPr>
          <a:xfrm>
            <a:off x="1143000" y="4800600"/>
            <a:ext cx="6858002" cy="1143000"/>
          </a:xfrm>
        </p:spPr>
        <p:txBody>
          <a:bodyPr anchor="b">
            <a:normAutofit/>
          </a:bodyPr>
          <a:lstStyle>
            <a:lvl1pPr algn="ctr" latinLnBrk="0">
              <a:defRPr lang="tr-TR" sz="4800">
                <a:solidFill>
                  <a:schemeClr val="bg1"/>
                </a:solidFill>
              </a:defRPr>
            </a:lvl1pPr>
          </a:lstStyle>
          <a:p>
            <a:r>
              <a:rPr lang="tr-TR" dirty="0"/>
              <a:t>Asıl başlık stili için tıklatın</a:t>
            </a:r>
          </a:p>
        </p:txBody>
      </p:sp>
      <p:sp>
        <p:nvSpPr>
          <p:cNvPr id="3" name="Alt Konu Başlığı 2"/>
          <p:cNvSpPr>
            <a:spLocks noGrp="1"/>
          </p:cNvSpPr>
          <p:nvPr>
            <p:ph type="subTitle" idx="1"/>
          </p:nvPr>
        </p:nvSpPr>
        <p:spPr>
          <a:xfrm>
            <a:off x="1141810" y="5943600"/>
            <a:ext cx="6858002" cy="762000"/>
          </a:xfrm>
        </p:spPr>
        <p:txBody>
          <a:bodyPr>
            <a:normAutofit/>
          </a:bodyPr>
          <a:lstStyle>
            <a:lvl1pPr marL="0" indent="0" algn="ctr" latinLnBrk="0">
              <a:spcBef>
                <a:spcPts val="0"/>
              </a:spcBef>
              <a:buNone/>
              <a:defRPr lang="tr-TR" sz="2000" cap="none" baseline="0">
                <a:solidFill>
                  <a:schemeClr val="bg1"/>
                </a:solidFill>
              </a:defRPr>
            </a:lvl1pPr>
            <a:lvl2pPr marL="457200" indent="0" algn="ctr" latinLnBrk="0">
              <a:buNone/>
              <a:defRPr lang="tr-TR" sz="2800"/>
            </a:lvl2pPr>
            <a:lvl3pPr marL="914400" indent="0" algn="ctr" latinLnBrk="0">
              <a:buNone/>
              <a:defRPr lang="tr-TR" sz="2400"/>
            </a:lvl3pPr>
            <a:lvl4pPr marL="1371600" indent="0" algn="ctr" latinLnBrk="0">
              <a:buNone/>
              <a:defRPr lang="tr-TR" sz="2000"/>
            </a:lvl4pPr>
            <a:lvl5pPr marL="1828800" indent="0" algn="ctr" latinLnBrk="0">
              <a:buNone/>
              <a:defRPr lang="tr-TR" sz="2000"/>
            </a:lvl5pPr>
            <a:lvl6pPr marL="2286000" indent="0" algn="ctr" latinLnBrk="0">
              <a:buNone/>
              <a:defRPr lang="tr-TR" sz="2000"/>
            </a:lvl6pPr>
            <a:lvl7pPr marL="2743200" indent="0" algn="ctr" latinLnBrk="0">
              <a:buNone/>
              <a:defRPr lang="tr-TR" sz="2000"/>
            </a:lvl7pPr>
            <a:lvl8pPr marL="3200400" indent="0" algn="ctr" latinLnBrk="0">
              <a:buNone/>
              <a:defRPr lang="tr-TR" sz="2000"/>
            </a:lvl8pPr>
            <a:lvl9pPr marL="3657600" indent="0" algn="ctr" latinLnBrk="0">
              <a:buNone/>
              <a:defRPr lang="tr-TR" sz="2000"/>
            </a:lvl9pPr>
          </a:lstStyle>
          <a:p>
            <a:r>
              <a:rPr lang="tr-TR" dirty="0"/>
              <a:t>Asıl alt başlık stilini düzenlemek için tıklatın</a:t>
            </a:r>
          </a:p>
        </p:txBody>
      </p:sp>
    </p:spTree>
    <p:extLst>
      <p:ext uri="{BB962C8B-B14F-4D97-AF65-F5344CB8AC3E}">
        <p14:creationId xmlns:p14="http://schemas.microsoft.com/office/powerpoint/2010/main" val="77169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lvl6pPr latinLnBrk="0">
              <a:defRPr lang="tr-TR"/>
            </a:lvl6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6450D2C3-D0CB-4421-91CD-329E3935C6DA}" type="datetime1">
              <a:rPr smtClean="0">
                <a:solidFill>
                  <a:srgbClr val="F8F8F8"/>
                </a:solidFill>
              </a:rPr>
              <a:pPr/>
              <a:t>16.09.2019</a:t>
            </a:fld>
            <a:endParaRPr dirty="0">
              <a:solidFill>
                <a:srgbClr val="F8F8F8"/>
              </a:solidFill>
            </a:endParaRPr>
          </a:p>
        </p:txBody>
      </p:sp>
      <p:sp>
        <p:nvSpPr>
          <p:cNvPr id="5" name="Alt Bilgi Yer Tutucusu 4"/>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6" name="Slayt Numarası Yer Tutucusu 5"/>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33488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7" name="Dikdörtgen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lang="tr-TR" kern="0" dirty="0">
              <a:solidFill>
                <a:prstClr val="white"/>
              </a:solidFill>
              <a:latin typeface="Euphemia"/>
            </a:endParaRPr>
          </a:p>
        </p:txBody>
      </p:sp>
      <p:sp>
        <p:nvSpPr>
          <p:cNvPr id="8" name="Dikdörtgen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 name="Başlık 1"/>
          <p:cNvSpPr>
            <a:spLocks noGrp="1"/>
          </p:cNvSpPr>
          <p:nvPr>
            <p:ph type="title"/>
          </p:nvPr>
        </p:nvSpPr>
        <p:spPr>
          <a:xfrm>
            <a:off x="1143000" y="1143000"/>
            <a:ext cx="6858000" cy="2667000"/>
          </a:xfrm>
        </p:spPr>
        <p:txBody>
          <a:bodyPr anchor="b">
            <a:normAutofit/>
          </a:bodyPr>
          <a:lstStyle>
            <a:lvl1pPr algn="ctr" latinLnBrk="0">
              <a:defRPr lang="tr-TR" sz="5200" b="0"/>
            </a:lvl1pPr>
          </a:lstStyle>
          <a:p>
            <a:r>
              <a:rPr lang="tr-TR" dirty="0"/>
              <a:t>Asıl başlık stili için tıklatın</a:t>
            </a:r>
          </a:p>
        </p:txBody>
      </p:sp>
      <p:sp>
        <p:nvSpPr>
          <p:cNvPr id="3" name="Metin Yer Tutucusu 2"/>
          <p:cNvSpPr>
            <a:spLocks noGrp="1"/>
          </p:cNvSpPr>
          <p:nvPr>
            <p:ph type="body" idx="1"/>
          </p:nvPr>
        </p:nvSpPr>
        <p:spPr>
          <a:xfrm>
            <a:off x="1143000" y="3810000"/>
            <a:ext cx="6858000" cy="1143000"/>
          </a:xfrm>
        </p:spPr>
        <p:txBody>
          <a:bodyPr anchor="t">
            <a:normAutofit/>
          </a:bodyPr>
          <a:lstStyle>
            <a:lvl1pPr marL="0" indent="0" algn="ctr" latinLnBrk="0">
              <a:spcBef>
                <a:spcPts val="0"/>
              </a:spcBef>
              <a:buNone/>
              <a:defRPr lang="tr-TR" sz="2400" cap="none" baseline="0">
                <a:solidFill>
                  <a:schemeClr val="tx2"/>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a:defRPr/>
            </a:lvl1pPr>
          </a:lstStyle>
          <a:p>
            <a:fld id="{ABC34BA3-37D3-489F-8286-D76A11099C45}" type="datetime1">
              <a:rPr smtClean="0">
                <a:solidFill>
                  <a:srgbClr val="F8F8F8"/>
                </a:solidFill>
              </a:rPr>
              <a:pPr/>
              <a:t>16.09.2019</a:t>
            </a:fld>
            <a:endParaRPr dirty="0">
              <a:solidFill>
                <a:srgbClr val="F8F8F8"/>
              </a:solidFill>
            </a:endParaRPr>
          </a:p>
        </p:txBody>
      </p:sp>
      <p:sp>
        <p:nvSpPr>
          <p:cNvPr id="5" name="Alt Bilgi Yer Tutucusu 4"/>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6" name="Slayt Numarası Yer Tutucusu 5"/>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11478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Diğer Bölüm Başlığı">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1143000"/>
            <a:ext cx="6858000" cy="2667000"/>
          </a:xfrm>
        </p:spPr>
        <p:txBody>
          <a:bodyPr anchor="b">
            <a:normAutofit/>
          </a:bodyPr>
          <a:lstStyle>
            <a:lvl1pPr algn="ctr" latinLnBrk="0">
              <a:defRPr lang="tr-TR" sz="5200" b="0">
                <a:solidFill>
                  <a:schemeClr val="tx1"/>
                </a:solidFill>
              </a:defRPr>
            </a:lvl1pPr>
          </a:lstStyle>
          <a:p>
            <a:r>
              <a:rPr lang="tr-TR" dirty="0"/>
              <a:t>Asıl başlık stili için tıklatın</a:t>
            </a:r>
          </a:p>
        </p:txBody>
      </p:sp>
      <p:sp>
        <p:nvSpPr>
          <p:cNvPr id="3" name="Metin Yer Tutucusu 2"/>
          <p:cNvSpPr>
            <a:spLocks noGrp="1"/>
          </p:cNvSpPr>
          <p:nvPr>
            <p:ph type="body" idx="1"/>
          </p:nvPr>
        </p:nvSpPr>
        <p:spPr>
          <a:xfrm>
            <a:off x="1141810" y="3810000"/>
            <a:ext cx="6858000" cy="1143000"/>
          </a:xfrm>
        </p:spPr>
        <p:txBody>
          <a:bodyPr anchor="t">
            <a:normAutofit/>
          </a:bodyPr>
          <a:lstStyle>
            <a:lvl1pPr marL="0" indent="0" algn="ctr" latinLnBrk="0">
              <a:spcBef>
                <a:spcPts val="0"/>
              </a:spcBef>
              <a:buNone/>
              <a:defRPr lang="tr-TR" sz="2400" cap="none" baseline="0">
                <a:solidFill>
                  <a:schemeClr val="tx1"/>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latinLnBrk="0">
              <a:defRPr lang="tr-TR">
                <a:solidFill>
                  <a:schemeClr val="tx2"/>
                </a:solidFill>
              </a:defRPr>
            </a:lvl1pPr>
          </a:lstStyle>
          <a:p>
            <a:fld id="{447A82D4-BFA9-49D0-BCC1-9F6DA7949E1E}" type="datetime1">
              <a:rPr smtClean="0">
                <a:solidFill>
                  <a:srgbClr val="000000"/>
                </a:solidFill>
              </a:rPr>
              <a:pPr/>
              <a:t>16.09.2019</a:t>
            </a:fld>
            <a:endParaRPr dirty="0">
              <a:solidFill>
                <a:srgbClr val="000000"/>
              </a:solidFill>
            </a:endParaRPr>
          </a:p>
        </p:txBody>
      </p:sp>
      <p:sp>
        <p:nvSpPr>
          <p:cNvPr id="5" name="Alt Bilgi Yer Tutucusu 4"/>
          <p:cNvSpPr>
            <a:spLocks noGrp="1"/>
          </p:cNvSpPr>
          <p:nvPr>
            <p:ph type="ftr" sz="quarter" idx="11"/>
          </p:nvPr>
        </p:nvSpPr>
        <p:spPr/>
        <p:txBody>
          <a:bodyPr/>
          <a:lstStyle>
            <a:lvl1pPr latinLnBrk="0">
              <a:defRPr lang="tr-TR">
                <a:solidFill>
                  <a:schemeClr val="tx2"/>
                </a:solidFill>
              </a:defRPr>
            </a:lvl1pPr>
          </a:lstStyle>
          <a:p>
            <a:r>
              <a:rPr smtClean="0">
                <a:solidFill>
                  <a:srgbClr val="000000"/>
                </a:solidFill>
              </a:rPr>
              <a:t>BİTKİSEL YAĞ SANAYİCİLERİ DERNEĞİ (BYSD)</a:t>
            </a:r>
            <a:endParaRPr dirty="0">
              <a:solidFill>
                <a:srgbClr val="000000"/>
              </a:solidFill>
            </a:endParaRPr>
          </a:p>
        </p:txBody>
      </p:sp>
      <p:sp>
        <p:nvSpPr>
          <p:cNvPr id="6" name="Slayt Numarası Yer Tutucusu 5"/>
          <p:cNvSpPr>
            <a:spLocks noGrp="1"/>
          </p:cNvSpPr>
          <p:nvPr>
            <p:ph type="sldNum" sz="quarter" idx="12"/>
          </p:nvPr>
        </p:nvSpPr>
        <p:spPr/>
        <p:txBody>
          <a:bodyPr/>
          <a:lstStyle>
            <a:lvl1pPr latinLnBrk="0">
              <a:defRPr lang="tr-TR">
                <a:solidFill>
                  <a:schemeClr val="tx2"/>
                </a:solidFill>
              </a:defRPr>
            </a:lvl1pPr>
          </a:lstStyle>
          <a:p>
            <a:fld id="{CA8D9AD5-F248-4919-864A-CFD76CC027D6}" type="slidenum">
              <a:rPr smtClean="0">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47522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sz="half" idx="1"/>
          </p:nvPr>
        </p:nvSpPr>
        <p:spPr>
          <a:xfrm>
            <a:off x="1005840" y="1901952"/>
            <a:ext cx="3429000" cy="4123944"/>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4709160" y="1901952"/>
            <a:ext cx="3429000" cy="4123944"/>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lvl1pPr>
              <a:defRPr/>
            </a:lvl1pPr>
          </a:lstStyle>
          <a:p>
            <a:fld id="{9C41AE9C-480B-450B-985F-9DFFA97F3F22}" type="datetime1">
              <a:rPr smtClean="0">
                <a:solidFill>
                  <a:srgbClr val="F8F8F8"/>
                </a:solidFill>
              </a:rPr>
              <a:pPr/>
              <a:t>16.09.2019</a:t>
            </a:fld>
            <a:endParaRPr dirty="0">
              <a:solidFill>
                <a:srgbClr val="F8F8F8"/>
              </a:solidFill>
            </a:endParaRPr>
          </a:p>
        </p:txBody>
      </p:sp>
      <p:sp>
        <p:nvSpPr>
          <p:cNvPr id="6" name="Alt Bilgi Yer Tutucusu 5"/>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7" name="Slayt Numarası Yer Tutucusu 6"/>
          <p:cNvSpPr>
            <a:spLocks noGrp="1"/>
          </p:cNvSpPr>
          <p:nvPr>
            <p:ph type="sldNum" sz="quarter" idx="12"/>
          </p:nvPr>
        </p:nvSpPr>
        <p:spPr/>
        <p:txBody>
          <a:bodyPr/>
          <a:lstStyle/>
          <a:p>
            <a:fld id="{A0ECE5F2-81AA-4605-B028-6FBA391056AF}"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421711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005840" y="466344"/>
            <a:ext cx="7132320" cy="1234440"/>
          </a:xfrm>
        </p:spPr>
        <p:txBody>
          <a:bodyPr/>
          <a:lstStyle/>
          <a:p>
            <a:r>
              <a:rPr lang="tr-TR" dirty="0"/>
              <a:t>Asıl başlık stili için tıklatın</a:t>
            </a:r>
          </a:p>
        </p:txBody>
      </p:sp>
      <p:sp>
        <p:nvSpPr>
          <p:cNvPr id="3" name="Metin Yer Tutucusu 2"/>
          <p:cNvSpPr>
            <a:spLocks noGrp="1"/>
          </p:cNvSpPr>
          <p:nvPr>
            <p:ph type="body" idx="1"/>
          </p:nvPr>
        </p:nvSpPr>
        <p:spPr>
          <a:xfrm>
            <a:off x="1005840" y="1837464"/>
            <a:ext cx="3429000" cy="766588"/>
          </a:xfrm>
        </p:spPr>
        <p:txBody>
          <a:bodyPr anchor="ctr">
            <a:normAutofit/>
          </a:bodyPr>
          <a:lstStyle>
            <a:lvl1pPr marL="0" indent="0" latinLnBrk="0">
              <a:spcBef>
                <a:spcPts val="0"/>
              </a:spcBef>
              <a:buNone/>
              <a:defRPr lang="tr-TR" sz="2200" b="0" cap="none" baseline="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005840" y="2740735"/>
            <a:ext cx="3429000" cy="3288847"/>
          </a:xfrm>
        </p:spPr>
        <p:txBody>
          <a:bodyPr>
            <a:normAutofit/>
          </a:bodyPr>
          <a:lstStyle>
            <a:lvl1pPr latinLnBrk="0">
              <a:defRPr lang="tr-TR" sz="1800"/>
            </a:lvl1pPr>
            <a:lvl2pPr latinLnBrk="0">
              <a:defRPr lang="tr-TR" sz="1600"/>
            </a:lvl2pPr>
            <a:lvl3pPr latinLnBrk="0">
              <a:defRPr lang="tr-TR" sz="1400"/>
            </a:lvl3pPr>
            <a:lvl4pPr latinLnBrk="0">
              <a:defRPr lang="tr-TR" sz="1200"/>
            </a:lvl4pPr>
            <a:lvl5pPr latinLnBrk="0">
              <a:defRPr lang="tr-TR" sz="1200"/>
            </a:lvl5pPr>
            <a:lvl6pPr latinLnBrk="0">
              <a:defRPr lang="tr-TR" sz="1200"/>
            </a:lvl6pPr>
            <a:lvl7pPr latinLnBrk="0">
              <a:defRPr lang="tr-TR" sz="1200"/>
            </a:lvl7pPr>
            <a:lvl8pPr latinLnBrk="0">
              <a:defRPr lang="tr-TR" sz="1200"/>
            </a:lvl8pPr>
            <a:lvl9pPr latinLnBrk="0">
              <a:defRPr lang="tr-TR" sz="12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4709160" y="1837464"/>
            <a:ext cx="3429000" cy="766588"/>
          </a:xfrm>
        </p:spPr>
        <p:txBody>
          <a:bodyPr anchor="ctr">
            <a:normAutofit/>
          </a:bodyPr>
          <a:lstStyle>
            <a:lvl1pPr marL="0" indent="0" latinLnBrk="0">
              <a:spcBef>
                <a:spcPts val="0"/>
              </a:spcBef>
              <a:buNone/>
              <a:defRPr lang="tr-TR" sz="2200" b="0" cap="none" baseline="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4709160" y="2740735"/>
            <a:ext cx="3429000" cy="3288847"/>
          </a:xfrm>
        </p:spPr>
        <p:txBody>
          <a:bodyPr>
            <a:normAutofit/>
          </a:bodyPr>
          <a:lstStyle>
            <a:lvl1pPr latinLnBrk="0">
              <a:defRPr lang="tr-TR" sz="1800"/>
            </a:lvl1pPr>
            <a:lvl2pPr latinLnBrk="0">
              <a:defRPr lang="tr-TR" sz="1600"/>
            </a:lvl2pPr>
            <a:lvl3pPr latinLnBrk="0">
              <a:defRPr lang="tr-TR" sz="1400"/>
            </a:lvl3pPr>
            <a:lvl4pPr latinLnBrk="0">
              <a:defRPr lang="tr-TR" sz="1200"/>
            </a:lvl4pPr>
            <a:lvl5pPr latinLnBrk="0">
              <a:defRPr lang="tr-TR" sz="1200"/>
            </a:lvl5pPr>
            <a:lvl6pPr latinLnBrk="0">
              <a:defRPr lang="tr-TR" sz="1200"/>
            </a:lvl6pPr>
            <a:lvl7pPr latinLnBrk="0">
              <a:defRPr lang="tr-TR" sz="1200"/>
            </a:lvl7pPr>
            <a:lvl8pPr latinLnBrk="0">
              <a:defRPr lang="tr-TR" sz="1200"/>
            </a:lvl8pPr>
            <a:lvl9pPr latinLnBrk="0">
              <a:defRPr lang="tr-TR" sz="12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lvl1pPr>
              <a:defRPr/>
            </a:lvl1pPr>
          </a:lstStyle>
          <a:p>
            <a:fld id="{706F2290-0972-4DC2-AF6E-62E24F56A0E2}" type="datetime1">
              <a:rPr smtClean="0">
                <a:solidFill>
                  <a:srgbClr val="F8F8F8"/>
                </a:solidFill>
              </a:rPr>
              <a:pPr/>
              <a:t>16.09.2019</a:t>
            </a:fld>
            <a:endParaRPr dirty="0">
              <a:solidFill>
                <a:srgbClr val="F8F8F8"/>
              </a:solidFill>
            </a:endParaRPr>
          </a:p>
        </p:txBody>
      </p:sp>
      <p:sp>
        <p:nvSpPr>
          <p:cNvPr id="8" name="Alt Bilgi Yer Tutucusu 7"/>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9" name="Slayt Numarası Yer Tutucusu 8"/>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162586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lvl1pPr>
              <a:defRPr/>
            </a:lvl1pPr>
          </a:lstStyle>
          <a:p>
            <a:fld id="{673BFE6B-B567-4B27-BBAC-224BFA464610}" type="datetime1">
              <a:rPr smtClean="0">
                <a:solidFill>
                  <a:srgbClr val="F8F8F8"/>
                </a:solidFill>
              </a:rPr>
              <a:pPr/>
              <a:t>16.09.2019</a:t>
            </a:fld>
            <a:endParaRPr dirty="0">
              <a:solidFill>
                <a:srgbClr val="F8F8F8"/>
              </a:solidFill>
            </a:endParaRPr>
          </a:p>
        </p:txBody>
      </p:sp>
      <p:sp>
        <p:nvSpPr>
          <p:cNvPr id="4" name="Alt Bilgi Yer Tutucusu 3"/>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5" name="Slayt Numarası Yer Tutucusu 4"/>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260068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lvl1pPr latinLnBrk="0">
              <a:defRPr lang="tr-TR">
                <a:solidFill>
                  <a:schemeClr val="tx2"/>
                </a:solidFill>
              </a:defRPr>
            </a:lvl1pPr>
          </a:lstStyle>
          <a:p>
            <a:fld id="{B7FC9BC1-6AE8-4D81-B98D-B59C5D8D79C0}" type="datetime1">
              <a:rPr smtClean="0">
                <a:solidFill>
                  <a:srgbClr val="000000"/>
                </a:solidFill>
              </a:rPr>
              <a:pPr/>
              <a:t>16.09.2019</a:t>
            </a:fld>
            <a:endParaRPr dirty="0">
              <a:solidFill>
                <a:srgbClr val="000000"/>
              </a:solidFill>
            </a:endParaRPr>
          </a:p>
        </p:txBody>
      </p:sp>
      <p:sp>
        <p:nvSpPr>
          <p:cNvPr id="3" name="Alt Bilgi Yer Tutucusu 2"/>
          <p:cNvSpPr>
            <a:spLocks noGrp="1"/>
          </p:cNvSpPr>
          <p:nvPr>
            <p:ph type="ftr" sz="quarter" idx="11"/>
          </p:nvPr>
        </p:nvSpPr>
        <p:spPr/>
        <p:txBody>
          <a:bodyPr/>
          <a:lstStyle>
            <a:lvl1pPr latinLnBrk="0">
              <a:defRPr lang="tr-TR">
                <a:solidFill>
                  <a:schemeClr val="tx2"/>
                </a:solidFill>
              </a:defRPr>
            </a:lvl1pPr>
          </a:lstStyle>
          <a:p>
            <a:r>
              <a:rPr smtClean="0">
                <a:solidFill>
                  <a:srgbClr val="000000"/>
                </a:solidFill>
              </a:rPr>
              <a:t>BİTKİSEL YAĞ SANAYİCİLERİ DERNEĞİ (BYSD)</a:t>
            </a:r>
            <a:endParaRPr dirty="0">
              <a:solidFill>
                <a:srgbClr val="000000"/>
              </a:solidFill>
            </a:endParaRPr>
          </a:p>
        </p:txBody>
      </p:sp>
      <p:sp>
        <p:nvSpPr>
          <p:cNvPr id="4" name="Slayt Numarası Yer Tutucusu 3"/>
          <p:cNvSpPr>
            <a:spLocks noGrp="1"/>
          </p:cNvSpPr>
          <p:nvPr>
            <p:ph type="sldNum" sz="quarter" idx="12"/>
          </p:nvPr>
        </p:nvSpPr>
        <p:spPr/>
        <p:txBody>
          <a:bodyPr/>
          <a:lstStyle>
            <a:lvl1pPr latinLnBrk="0">
              <a:defRPr lang="tr-TR">
                <a:solidFill>
                  <a:schemeClr val="tx2"/>
                </a:solidFill>
              </a:defRPr>
            </a:lvl1pPr>
          </a:lstStyle>
          <a:p>
            <a:fld id="{CA8D9AD5-F248-4919-864A-CFD76CC027D6}" type="slidenum">
              <a:rPr smtClean="0">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64927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16716014"/>
      </p:ext>
    </p:extLst>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70309" y="2362203"/>
            <a:ext cx="2400300" cy="1990725"/>
          </a:xfrm>
        </p:spPr>
        <p:txBody>
          <a:bodyPr anchor="b">
            <a:normAutofit/>
          </a:bodyPr>
          <a:lstStyle>
            <a:lvl1pPr latinLnBrk="0">
              <a:defRPr lang="tr-TR" sz="3400" b="0"/>
            </a:lvl1pPr>
          </a:lstStyle>
          <a:p>
            <a:r>
              <a:rPr lang="tr-TR" dirty="0"/>
              <a:t>Asıl başlık stili için tıklatın</a:t>
            </a:r>
          </a:p>
        </p:txBody>
      </p:sp>
      <p:sp>
        <p:nvSpPr>
          <p:cNvPr id="3" name="İçerik Yer Tutucusu 2"/>
          <p:cNvSpPr>
            <a:spLocks noGrp="1"/>
          </p:cNvSpPr>
          <p:nvPr>
            <p:ph idx="1"/>
          </p:nvPr>
        </p:nvSpPr>
        <p:spPr>
          <a:xfrm>
            <a:off x="3370660" y="685800"/>
            <a:ext cx="5429251" cy="5486400"/>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570309" y="4367308"/>
            <a:ext cx="2400300" cy="1622012"/>
          </a:xfrm>
        </p:spPr>
        <p:txBody>
          <a:bodyPr>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0B1F47F9-CE76-4964-9C9F-0E486A250B05}" type="datetime1">
              <a:rPr smtClean="0">
                <a:solidFill>
                  <a:srgbClr val="F8F8F8"/>
                </a:solidFill>
              </a:rPr>
              <a:pPr/>
              <a:t>16.09.2019</a:t>
            </a:fld>
            <a:endParaRPr dirty="0">
              <a:solidFill>
                <a:srgbClr val="F8F8F8"/>
              </a:solidFill>
            </a:endParaRPr>
          </a:p>
        </p:txBody>
      </p:sp>
      <p:sp>
        <p:nvSpPr>
          <p:cNvPr id="6" name="Alt Bilgi Yer Tutucusu 5"/>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7" name="Slayt Numarası Yer Tutucusu 6"/>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32424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Başlıklı Diğer İçerik">
    <p:spTree>
      <p:nvGrpSpPr>
        <p:cNvPr id="1" name=""/>
        <p:cNvGrpSpPr/>
        <p:nvPr/>
      </p:nvGrpSpPr>
      <p:grpSpPr>
        <a:xfrm>
          <a:off x="0" y="0"/>
          <a:ext cx="0" cy="0"/>
          <a:chOff x="0" y="0"/>
          <a:chExt cx="0" cy="0"/>
        </a:xfrm>
      </p:grpSpPr>
      <p:sp>
        <p:nvSpPr>
          <p:cNvPr id="8" name="Dikdörtgen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lang="tr-TR"/>
            </a:pPr>
            <a:endParaRPr lang="tr-TR" kern="0" dirty="0">
              <a:solidFill>
                <a:prstClr val="white"/>
              </a:solidFill>
              <a:latin typeface="Euphemia"/>
            </a:endParaRPr>
          </a:p>
        </p:txBody>
      </p:sp>
      <p:sp>
        <p:nvSpPr>
          <p:cNvPr id="2" name="Başlık 1"/>
          <p:cNvSpPr>
            <a:spLocks noGrp="1"/>
          </p:cNvSpPr>
          <p:nvPr>
            <p:ph type="title"/>
          </p:nvPr>
        </p:nvSpPr>
        <p:spPr>
          <a:xfrm>
            <a:off x="570309" y="2362203"/>
            <a:ext cx="2400300" cy="1990725"/>
          </a:xfrm>
        </p:spPr>
        <p:txBody>
          <a:bodyPr anchor="b">
            <a:normAutofit/>
          </a:bodyPr>
          <a:lstStyle>
            <a:lvl1pPr latinLnBrk="0">
              <a:defRPr lang="tr-TR" sz="3400" b="0">
                <a:solidFill>
                  <a:schemeClr val="bg1"/>
                </a:solidFill>
              </a:defRPr>
            </a:lvl1pPr>
          </a:lstStyle>
          <a:p>
            <a:r>
              <a:rPr lang="tr-TR" dirty="0"/>
              <a:t>Asıl başlık stili için tıklatın</a:t>
            </a:r>
          </a:p>
        </p:txBody>
      </p:sp>
      <p:sp>
        <p:nvSpPr>
          <p:cNvPr id="3" name="İçerik Yer Tutucusu 2"/>
          <p:cNvSpPr>
            <a:spLocks noGrp="1"/>
          </p:cNvSpPr>
          <p:nvPr>
            <p:ph idx="1"/>
          </p:nvPr>
        </p:nvSpPr>
        <p:spPr>
          <a:xfrm>
            <a:off x="4022169" y="685800"/>
            <a:ext cx="4777740" cy="5486400"/>
          </a:xfrm>
        </p:spPr>
        <p:txBody>
          <a:bodyPr>
            <a:normAutofit/>
          </a:bodyPr>
          <a:lstStyle>
            <a:lvl1pPr latinLnBrk="0">
              <a:defRPr lang="tr-TR" sz="2000"/>
            </a:lvl1pPr>
            <a:lvl2pPr latinLnBrk="0">
              <a:defRPr lang="tr-TR" sz="18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570309" y="4367308"/>
            <a:ext cx="2400300" cy="1622012"/>
          </a:xfrm>
        </p:spPr>
        <p:txBody>
          <a:bodyPr>
            <a:normAutofit/>
          </a:bodyPr>
          <a:lstStyle>
            <a:lvl1pPr marL="0" indent="0" latinLnBrk="0">
              <a:spcBef>
                <a:spcPts val="1200"/>
              </a:spcBef>
              <a:buNone/>
              <a:defRPr lang="tr-TR" sz="1600">
                <a:solidFill>
                  <a:schemeClr val="bg1"/>
                </a:solidFill>
              </a:defRPr>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latinLnBrk="0">
              <a:defRPr lang="tr-TR">
                <a:solidFill>
                  <a:schemeClr val="tx2"/>
                </a:solidFill>
              </a:defRPr>
            </a:lvl1pPr>
          </a:lstStyle>
          <a:p>
            <a:fld id="{34A2F071-2BE5-4C4E-BBBA-F699C310E30B}" type="datetime1">
              <a:rPr smtClean="0">
                <a:solidFill>
                  <a:srgbClr val="000000"/>
                </a:solidFill>
              </a:rPr>
              <a:pPr/>
              <a:t>16.09.2019</a:t>
            </a:fld>
            <a:endParaRPr dirty="0">
              <a:solidFill>
                <a:srgbClr val="000000"/>
              </a:solidFill>
            </a:endParaRPr>
          </a:p>
        </p:txBody>
      </p:sp>
      <p:sp>
        <p:nvSpPr>
          <p:cNvPr id="6" name="Alt Bilgi Yer Tutucusu 5"/>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7" name="Slayt Numarası Yer Tutucusu 6"/>
          <p:cNvSpPr>
            <a:spLocks noGrp="1"/>
          </p:cNvSpPr>
          <p:nvPr>
            <p:ph type="sldNum" sz="quarter" idx="12"/>
          </p:nvPr>
        </p:nvSpPr>
        <p:spPr/>
        <p:txBody>
          <a:bodyPr/>
          <a:lstStyle>
            <a:lvl1pPr latinLnBrk="0">
              <a:defRPr lang="tr-TR">
                <a:solidFill>
                  <a:schemeClr val="tx2"/>
                </a:solidFill>
              </a:defRPr>
            </a:lvl1pPr>
          </a:lstStyle>
          <a:p>
            <a:fld id="{CA8D9AD5-F248-4919-864A-CFD76CC027D6}" type="slidenum">
              <a:rPr smtClean="0">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5705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Dikdörtgen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lang="tr-TR"/>
            </a:pPr>
            <a:endParaRPr lang="tr-TR" kern="0" dirty="0">
              <a:solidFill>
                <a:prstClr val="white"/>
              </a:solidFill>
              <a:latin typeface="Euphemia"/>
            </a:endParaRPr>
          </a:p>
        </p:txBody>
      </p:sp>
      <p:sp>
        <p:nvSpPr>
          <p:cNvPr id="2" name="Başlık 1"/>
          <p:cNvSpPr>
            <a:spLocks noGrp="1"/>
          </p:cNvSpPr>
          <p:nvPr>
            <p:ph type="title"/>
          </p:nvPr>
        </p:nvSpPr>
        <p:spPr>
          <a:xfrm>
            <a:off x="5942411" y="2362200"/>
            <a:ext cx="2400300" cy="1993392"/>
          </a:xfrm>
        </p:spPr>
        <p:txBody>
          <a:bodyPr anchor="b">
            <a:normAutofit/>
          </a:bodyPr>
          <a:lstStyle>
            <a:lvl1pPr latinLnBrk="0">
              <a:defRPr lang="tr-TR" sz="3400" b="0">
                <a:solidFill>
                  <a:schemeClr val="bg1"/>
                </a:solidFill>
              </a:defRPr>
            </a:lvl1pPr>
          </a:lstStyle>
          <a:p>
            <a:r>
              <a:rPr lang="tr-TR" dirty="0"/>
              <a:t>Asıl başlık stili için tıklatın</a:t>
            </a:r>
          </a:p>
        </p:txBody>
      </p:sp>
      <p:sp>
        <p:nvSpPr>
          <p:cNvPr id="3" name="Resim Yer Tutucusu 2"/>
          <p:cNvSpPr>
            <a:spLocks noGrp="1"/>
          </p:cNvSpPr>
          <p:nvPr>
            <p:ph type="pic" idx="1"/>
          </p:nvPr>
        </p:nvSpPr>
        <p:spPr>
          <a:xfrm>
            <a:off x="0" y="0"/>
            <a:ext cx="5486400" cy="6858000"/>
          </a:xfrm>
          <a:solidFill>
            <a:schemeClr val="bg2">
              <a:lumMod val="90000"/>
            </a:schemeClr>
          </a:solidFill>
        </p:spPr>
        <p:txBody>
          <a:bodyPr/>
          <a:lstStyle>
            <a:lvl1pPr marL="0" indent="0" algn="ctr" latinLnBrk="0">
              <a:buNone/>
              <a:defRPr lang="tr-TR" sz="3200">
                <a:solidFill>
                  <a:schemeClr val="tx2"/>
                </a:solidFill>
              </a:defRPr>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endParaRPr lang="tr-TR" dirty="0"/>
          </a:p>
        </p:txBody>
      </p:sp>
      <p:sp>
        <p:nvSpPr>
          <p:cNvPr id="4" name="Metin Yer Tutucusu 3"/>
          <p:cNvSpPr>
            <a:spLocks noGrp="1"/>
          </p:cNvSpPr>
          <p:nvPr>
            <p:ph type="body" sz="half" idx="2"/>
          </p:nvPr>
        </p:nvSpPr>
        <p:spPr>
          <a:xfrm>
            <a:off x="5942411" y="4355592"/>
            <a:ext cx="2400300" cy="1644614"/>
          </a:xfrm>
        </p:spPr>
        <p:txBody>
          <a:bodyPr>
            <a:normAutofit/>
          </a:bodyPr>
          <a:lstStyle>
            <a:lvl1pPr marL="0" indent="0" latinLnBrk="0">
              <a:spcBef>
                <a:spcPts val="1200"/>
              </a:spcBef>
              <a:buNone/>
              <a:defRPr lang="tr-TR" sz="1600">
                <a:solidFill>
                  <a:schemeClr val="bg1"/>
                </a:solidFill>
              </a:defRPr>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802B673D-E2D7-4018-A55E-1CADE6AC163D}" type="datetime1">
              <a:rPr smtClean="0">
                <a:solidFill>
                  <a:srgbClr val="F8F8F8"/>
                </a:solidFill>
              </a:rPr>
              <a:pPr/>
              <a:t>16.09.2019</a:t>
            </a:fld>
            <a:endParaRPr dirty="0">
              <a:solidFill>
                <a:srgbClr val="F8F8F8"/>
              </a:solidFill>
            </a:endParaRPr>
          </a:p>
        </p:txBody>
      </p:sp>
      <p:sp>
        <p:nvSpPr>
          <p:cNvPr id="6" name="Alt Bilgi Yer Tutucusu 5"/>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7" name="Slayt Numarası Yer Tutucusu 6"/>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347481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C88C0F6B-7950-432C-8A91-279BA8495E12}" type="datetime1">
              <a:rPr smtClean="0">
                <a:solidFill>
                  <a:srgbClr val="F8F8F8"/>
                </a:solidFill>
              </a:rPr>
              <a:pPr/>
              <a:t>16.09.2019</a:t>
            </a:fld>
            <a:endParaRPr dirty="0">
              <a:solidFill>
                <a:srgbClr val="F8F8F8"/>
              </a:solidFill>
            </a:endParaRPr>
          </a:p>
        </p:txBody>
      </p:sp>
      <p:sp>
        <p:nvSpPr>
          <p:cNvPr id="5" name="Alt Bilgi Yer Tutucusu 4"/>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6" name="Slayt Numarası Yer Tutucusu 5"/>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169639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274638"/>
            <a:ext cx="1971675" cy="5897562"/>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628651" y="274638"/>
            <a:ext cx="5800725" cy="5897562"/>
          </a:xfrm>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F23E6807-D01C-4B4F-AC2A-4F66B4D9A3BA}" type="datetime1">
              <a:rPr smtClean="0">
                <a:solidFill>
                  <a:srgbClr val="F8F8F8"/>
                </a:solidFill>
              </a:rPr>
              <a:pPr/>
              <a:t>16.09.2019</a:t>
            </a:fld>
            <a:endParaRPr dirty="0">
              <a:solidFill>
                <a:srgbClr val="F8F8F8"/>
              </a:solidFill>
            </a:endParaRPr>
          </a:p>
        </p:txBody>
      </p:sp>
      <p:sp>
        <p:nvSpPr>
          <p:cNvPr id="5" name="Alt Bilgi Yer Tutucusu 4"/>
          <p:cNvSpPr>
            <a:spLocks noGrp="1"/>
          </p:cNvSpPr>
          <p:nvPr>
            <p:ph type="ftr" sz="quarter" idx="11"/>
          </p:nvPr>
        </p:nvSpPr>
        <p:spPr/>
        <p:txBody>
          <a:bodyPr/>
          <a:lstStyle/>
          <a:p>
            <a:r>
              <a:rPr smtClean="0">
                <a:solidFill>
                  <a:srgbClr val="F8F8F8"/>
                </a:solidFill>
              </a:rPr>
              <a:t>BİTKİSEL YAĞ SANAYİCİLERİ DERNEĞİ (BYSD)</a:t>
            </a:r>
            <a:endParaRPr dirty="0">
              <a:solidFill>
                <a:srgbClr val="F8F8F8"/>
              </a:solidFill>
            </a:endParaRPr>
          </a:p>
        </p:txBody>
      </p:sp>
      <p:sp>
        <p:nvSpPr>
          <p:cNvPr id="6" name="Slayt Numarası Yer Tutucusu 5"/>
          <p:cNvSpPr>
            <a:spLocks noGrp="1"/>
          </p:cNvSpPr>
          <p:nvPr>
            <p:ph type="sldNum" sz="quarter" idx="12"/>
          </p:nvPr>
        </p:nvSpPr>
        <p:spPr/>
        <p:txBody>
          <a:body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28770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023437"/>
      </p:ext>
    </p:extLst>
  </p:cSld>
  <p:clrMapOvr>
    <a:masterClrMapping/>
  </p:clrMapOvr>
  <p:transition>
    <p:dissolv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5025733"/>
      </p:ext>
    </p:extLst>
  </p:cSld>
  <p:clrMapOvr>
    <a:masterClrMapping/>
  </p:clrMapOvr>
  <p:transition>
    <p:dissolv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4591681"/>
      </p:ext>
    </p:extLst>
  </p:cSld>
  <p:clrMapOvr>
    <a:masterClrMapping/>
  </p:clrMapOvr>
  <p:transition>
    <p:dissolv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7233542"/>
      </p:ext>
    </p:extLst>
  </p:cSld>
  <p:clrMapOvr>
    <a:masterClrMapping/>
  </p:clrMapOvr>
  <p:transition>
    <p:dissolv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3423631"/>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501836609"/>
      </p:ext>
    </p:extLst>
  </p:cSld>
  <p:clrMapOvr>
    <a:masterClrMapping/>
  </p:clrMapOvr>
  <p:transition>
    <p:dissolv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0895720"/>
      </p:ext>
    </p:extLst>
  </p:cSld>
  <p:clrMapOvr>
    <a:masterClrMapping/>
  </p:clrMapOvr>
  <p:transition>
    <p:dissolv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4785538"/>
      </p:ext>
    </p:extLst>
  </p:cSld>
  <p:clrMapOvr>
    <a:masterClrMapping/>
  </p:clrMapOvr>
  <p:transition>
    <p:dissolv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6102462"/>
      </p:ext>
    </p:extLst>
  </p:cSld>
  <p:clrMapOvr>
    <a:masterClrMapping/>
  </p:clrMapOvr>
  <p:transition>
    <p:dissolv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9738701"/>
      </p:ext>
    </p:extLst>
  </p:cSld>
  <p:clrMapOvr>
    <a:masterClrMapping/>
  </p:clrMapOvr>
  <p:transition>
    <p:dissolv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0335601"/>
      </p:ext>
    </p:extLst>
  </p:cSld>
  <p:clrMapOvr>
    <a:masterClrMapping/>
  </p:clrMapOvr>
  <p:transition>
    <p:dissolv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28896693"/>
      </p:ext>
    </p:extLst>
  </p:cSld>
  <p:clrMapOvr>
    <a:masterClrMapping/>
  </p:clrMapOvr>
  <p:transition>
    <p:dissolv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5529339"/>
      </p:ext>
    </p:extLst>
  </p:cSld>
  <p:clrMapOvr>
    <a:masterClrMapping/>
  </p:clrMapOvr>
  <p:transition>
    <p:dissolv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8376634"/>
      </p:ext>
    </p:extLst>
  </p:cSld>
  <p:clrMapOvr>
    <a:masterClrMapping/>
  </p:clrMapOvr>
  <p:transition>
    <p:dissolv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602727"/>
      </p:ext>
    </p:extLst>
  </p:cSld>
  <p:clrMapOvr>
    <a:masterClrMapping/>
  </p:clrMapOvr>
  <p:transition>
    <p:dissolv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9787701"/>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9886630"/>
      </p:ext>
    </p:extLst>
  </p:cSld>
  <p:clrMapOvr>
    <a:masterClrMapping/>
  </p:clrMapOvr>
  <p:transition>
    <p:dissolv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67841844"/>
      </p:ext>
    </p:extLst>
  </p:cSld>
  <p:clrMapOvr>
    <a:masterClrMapping/>
  </p:clrMapOvr>
  <p:transition>
    <p:dissolv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9697717"/>
      </p:ext>
    </p:extLst>
  </p:cSld>
  <p:clrMapOvr>
    <a:masterClrMapping/>
  </p:clrMapOvr>
  <p:transition>
    <p:dissolv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0532654"/>
      </p:ext>
    </p:extLst>
  </p:cSld>
  <p:clrMapOvr>
    <a:masterClrMapping/>
  </p:clrMapOvr>
  <p:transition>
    <p:dissolv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9764614"/>
      </p:ext>
    </p:extLst>
  </p:cSld>
  <p:clrMapOvr>
    <a:masterClrMapping/>
  </p:clrMapOvr>
  <p:transition>
    <p:dissolv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1096178"/>
      </p:ext>
    </p:extLst>
  </p:cSld>
  <p:clrMapOvr>
    <a:masterClrMapping/>
  </p:clrMapOvr>
  <p:transition>
    <p:dissolv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1776485"/>
      </p:ext>
    </p:extLst>
  </p:cSld>
  <p:clrMapOvr>
    <a:masterClrMapping/>
  </p:clrMapOvr>
  <p:transition>
    <p:dissolv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048380"/>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61880125"/>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837189661"/>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546850944"/>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50015315"/>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17.09.2019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427678352"/>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17.09.2019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3741224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ikdörtgen 6"/>
          <p:cNvSpPr/>
          <p:nvPr/>
        </p:nvSpPr>
        <p:spPr bwMode="ltGray">
          <a:xfrm>
            <a:off x="1191"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lang="tr-TR" kern="0" dirty="0">
              <a:solidFill>
                <a:prstClr val="white"/>
              </a:solidFill>
              <a:latin typeface="Euphemia"/>
            </a:endParaRPr>
          </a:p>
        </p:txBody>
      </p:sp>
      <p:sp>
        <p:nvSpPr>
          <p:cNvPr id="8" name="Dikdörtgen 7"/>
          <p:cNvSpPr/>
          <p:nvPr/>
        </p:nvSpPr>
        <p:spPr bwMode="white">
          <a:xfrm>
            <a:off x="1191"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 name="Başlık Yer Tutucusu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005840" y="1901955"/>
            <a:ext cx="7132320" cy="4127627"/>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a:p>
            <a:pPr lvl="5"/>
            <a:r>
              <a:rPr lang="tr-TR" dirty="0" err="1"/>
              <a:t>Sixth</a:t>
            </a:r>
            <a:endParaRPr lang="tr-TR" dirty="0"/>
          </a:p>
          <a:p>
            <a:pPr lvl="6"/>
            <a:r>
              <a:rPr lang="tr-TR" dirty="0" err="1"/>
              <a:t>Seventh</a:t>
            </a:r>
            <a:endParaRPr lang="tr-TR" dirty="0"/>
          </a:p>
          <a:p>
            <a:pPr lvl="7"/>
            <a:r>
              <a:rPr lang="tr-TR" dirty="0"/>
              <a:t>Sekizinci</a:t>
            </a:r>
          </a:p>
          <a:p>
            <a:pPr lvl="8"/>
            <a:r>
              <a:rPr lang="tr-TR" dirty="0"/>
              <a:t>Dokuzuncu</a:t>
            </a:r>
          </a:p>
        </p:txBody>
      </p:sp>
      <p:sp>
        <p:nvSpPr>
          <p:cNvPr id="4" name="Tarih Yer Tutucusu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latinLnBrk="0">
              <a:defRPr lang="tr-TR" sz="800">
                <a:solidFill>
                  <a:schemeClr val="bg2"/>
                </a:solidFill>
              </a:defRPr>
            </a:lvl1pPr>
          </a:lstStyle>
          <a:p>
            <a:fld id="{A7FB508B-AB2F-4A81-AEED-795DB04A70FC}" type="datetime1">
              <a:rPr smtClean="0">
                <a:solidFill>
                  <a:srgbClr val="F8F8F8"/>
                </a:solidFill>
              </a:rPr>
              <a:pPr/>
              <a:t>16.09.2019</a:t>
            </a:fld>
            <a:endParaRPr dirty="0">
              <a:solidFill>
                <a:srgbClr val="F8F8F8"/>
              </a:solidFill>
            </a:endParaRPr>
          </a:p>
        </p:txBody>
      </p:sp>
      <p:sp>
        <p:nvSpPr>
          <p:cNvPr id="5" name="Alt Bilgi Yer Tutucusu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latinLnBrk="0">
              <a:defRPr lang="tr-TR" sz="800" cap="all" baseline="0">
                <a:solidFill>
                  <a:schemeClr val="bg2"/>
                </a:solidFill>
              </a:defRPr>
            </a:lvl1pPr>
          </a:lstStyle>
          <a:p>
            <a:r>
              <a:rPr smtClean="0">
                <a:solidFill>
                  <a:srgbClr val="F8F8F8"/>
                </a:solidFill>
              </a:rPr>
              <a:t>BİTKİSEL YAĞ SANAYİCİLERİ DERNEĞİ (BYSD)</a:t>
            </a:r>
            <a:endParaRPr dirty="0">
              <a:solidFill>
                <a:srgbClr val="F8F8F8"/>
              </a:solidFill>
            </a:endParaRPr>
          </a:p>
        </p:txBody>
      </p:sp>
      <p:sp>
        <p:nvSpPr>
          <p:cNvPr id="6" name="Slayt Numarası Yer Tutucusu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latinLnBrk="0">
              <a:defRPr lang="tr-TR" sz="800">
                <a:solidFill>
                  <a:schemeClr val="bg2"/>
                </a:solidFill>
              </a:defRPr>
            </a:lvl1pPr>
          </a:lstStyle>
          <a:p>
            <a:fld id="{CA8D9AD5-F248-4919-864A-CFD76CC027D6}" type="slidenum">
              <a:rPr smtClean="0">
                <a:solidFill>
                  <a:srgbClr val="F8F8F8"/>
                </a:solidFill>
              </a:rPr>
              <a:pPr/>
              <a:t>‹#›</a:t>
            </a:fld>
            <a:endParaRPr dirty="0">
              <a:solidFill>
                <a:srgbClr val="F8F8F8"/>
              </a:solidFill>
            </a:endParaRPr>
          </a:p>
        </p:txBody>
      </p:sp>
    </p:spTree>
    <p:extLst>
      <p:ext uri="{BB962C8B-B14F-4D97-AF65-F5344CB8AC3E}">
        <p14:creationId xmlns:p14="http://schemas.microsoft.com/office/powerpoint/2010/main" val="3326538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914400" rtl="0" eaLnBrk="1" latinLnBrk="0" hangingPunct="1">
        <a:lnSpc>
          <a:spcPct val="90000"/>
        </a:lnSpc>
        <a:spcBef>
          <a:spcPct val="0"/>
        </a:spcBef>
        <a:buFont typeface="Arial" pitchFamily="34" charset="0"/>
        <a:buNone/>
        <a:defRPr lang="tr-T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lang="tr-T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lang="tr-T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lang="tr-T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lang="tr-T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lang="tr-T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lang="tr-T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lang="tr-TR" sz="1400" kern="1200" baseline="0">
          <a:solidFill>
            <a:schemeClr val="tx2"/>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145782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17.09.2019</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056462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png"/><Relationship Id="rId4" Type="http://schemas.openxmlformats.org/officeDocument/2006/relationships/image" Target="../media/image15.jpeg"/><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059" y="127789"/>
            <a:ext cx="1605527" cy="15638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4496"/>
            <a:ext cx="5220072" cy="503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varlatılmış Dikdörtgen 3"/>
          <p:cNvSpPr/>
          <p:nvPr/>
        </p:nvSpPr>
        <p:spPr>
          <a:xfrm>
            <a:off x="5796136" y="1839242"/>
            <a:ext cx="2952328" cy="4484824"/>
          </a:xfrm>
          <a:prstGeom prst="roundRect">
            <a:avLst/>
          </a:prstGeom>
          <a:solidFill>
            <a:schemeClr val="bg1"/>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65000"/>
                    <a:lumOff val="35000"/>
                  </a:schemeClr>
                </a:solidFill>
                <a:latin typeface="Agency FB" pitchFamily="34" charset="0"/>
              </a:rPr>
              <a:t>Tahir BÜYÜKHELVACIGİL</a:t>
            </a:r>
          </a:p>
          <a:p>
            <a:pPr algn="ctr"/>
            <a:endParaRPr lang="tr-TR" sz="2400" b="1" dirty="0">
              <a:solidFill>
                <a:schemeClr val="tx1">
                  <a:lumMod val="65000"/>
                  <a:lumOff val="35000"/>
                </a:schemeClr>
              </a:solidFill>
              <a:latin typeface="Agency FB" pitchFamily="34" charset="0"/>
            </a:endParaRPr>
          </a:p>
          <a:p>
            <a:pPr algn="ctr"/>
            <a:endParaRPr lang="tr-TR" sz="2400" b="1" dirty="0" smtClean="0">
              <a:solidFill>
                <a:schemeClr val="tx1">
                  <a:lumMod val="65000"/>
                  <a:lumOff val="35000"/>
                </a:schemeClr>
              </a:solidFill>
              <a:latin typeface="Agency FB" pitchFamily="34" charset="0"/>
            </a:endParaRPr>
          </a:p>
          <a:p>
            <a:pPr algn="ctr"/>
            <a:r>
              <a:rPr lang="tr-TR" sz="2400" b="1" dirty="0" smtClean="0">
                <a:solidFill>
                  <a:schemeClr val="tx1">
                    <a:lumMod val="65000"/>
                    <a:lumOff val="35000"/>
                  </a:schemeClr>
                </a:solidFill>
                <a:latin typeface="Agency FB" pitchFamily="34" charset="0"/>
              </a:rPr>
              <a:t>Yönetim Kurulu Başkanı</a:t>
            </a:r>
            <a:endParaRPr lang="tr-TR" sz="2400" b="1" dirty="0">
              <a:solidFill>
                <a:schemeClr val="tx1">
                  <a:lumMod val="65000"/>
                  <a:lumOff val="35000"/>
                </a:schemeClr>
              </a:solidFill>
              <a:latin typeface="Agency FB" pitchFamily="34" charset="0"/>
            </a:endParaRPr>
          </a:p>
        </p:txBody>
      </p:sp>
    </p:spTree>
    <p:extLst>
      <p:ext uri="{BB962C8B-B14F-4D97-AF65-F5344CB8AC3E}">
        <p14:creationId xmlns:p14="http://schemas.microsoft.com/office/powerpoint/2010/main" val="69396686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Dikdörtgen"/>
          <p:cNvSpPr/>
          <p:nvPr/>
        </p:nvSpPr>
        <p:spPr>
          <a:xfrm>
            <a:off x="1763688" y="260648"/>
            <a:ext cx="7128792" cy="136815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b="1" dirty="0" smtClean="0">
              <a:solidFill>
                <a:srgbClr val="C00000"/>
              </a:solidFill>
            </a:endParaRPr>
          </a:p>
          <a:p>
            <a:pPr algn="ctr"/>
            <a:endParaRPr lang="tr-TR" sz="4000" b="1" dirty="0" smtClean="0">
              <a:solidFill>
                <a:srgbClr val="C00000"/>
              </a:solidFill>
            </a:endParaRPr>
          </a:p>
          <a:p>
            <a:pPr algn="ctr"/>
            <a:r>
              <a:rPr lang="tr-TR" sz="4000" b="1" dirty="0" smtClean="0">
                <a:solidFill>
                  <a:srgbClr val="C00000"/>
                </a:solidFill>
              </a:rPr>
              <a:t>TİGEM Arazileri Envanteri…</a:t>
            </a:r>
          </a:p>
          <a:p>
            <a:pPr algn="ctr"/>
            <a:endParaRPr lang="tr-TR" sz="4000" dirty="0" smtClean="0">
              <a:solidFill>
                <a:srgbClr val="C00000"/>
              </a:solidFill>
              <a:latin typeface="Bauhaus 93" pitchFamily="82" charset="0"/>
            </a:endParaRPr>
          </a:p>
          <a:p>
            <a:pPr algn="ctr"/>
            <a:endParaRPr lang="tr-TR" sz="4000" dirty="0">
              <a:solidFill>
                <a:srgbClr val="C00000"/>
              </a:solidFill>
            </a:endParaRPr>
          </a:p>
        </p:txBody>
      </p:sp>
      <p:pic>
        <p:nvPicPr>
          <p:cNvPr id="4"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8296158" cy="47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283968" y="5877272"/>
            <a:ext cx="57606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588224" y="5877272"/>
            <a:ext cx="711696"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051720" y="5877272"/>
            <a:ext cx="792088"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8479804" y="6488668"/>
            <a:ext cx="468560" cy="369332"/>
          </a:xfrm>
          <a:prstGeom prst="rect">
            <a:avLst/>
          </a:prstGeom>
          <a:noFill/>
        </p:spPr>
        <p:txBody>
          <a:bodyPr wrap="square" rtlCol="0">
            <a:spAutoFit/>
          </a:bodyPr>
          <a:lstStyle/>
          <a:p>
            <a:r>
              <a:rPr lang="tr-TR" dirty="0"/>
              <a:t>8</a:t>
            </a:r>
          </a:p>
        </p:txBody>
      </p:sp>
    </p:spTree>
    <p:extLst>
      <p:ext uri="{BB962C8B-B14F-4D97-AF65-F5344CB8AC3E}">
        <p14:creationId xmlns:p14="http://schemas.microsoft.com/office/powerpoint/2010/main" val="2335689962"/>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348880"/>
            <a:ext cx="8229600" cy="4248472"/>
          </a:xfr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70000" lnSpcReduction="20000"/>
          </a:bodyPr>
          <a:lstStyle/>
          <a:p>
            <a:endParaRPr lang="tr-TR" sz="3600" b="1" dirty="0" smtClean="0"/>
          </a:p>
          <a:p>
            <a:r>
              <a:rPr lang="tr-TR" sz="3600" b="1" dirty="0" err="1" smtClean="0"/>
              <a:t>Kanola</a:t>
            </a:r>
            <a:r>
              <a:rPr lang="tr-TR" sz="3600" b="1" dirty="0" smtClean="0"/>
              <a:t>, soya ve </a:t>
            </a:r>
            <a:r>
              <a:rPr lang="tr-TR" sz="3600" b="1" dirty="0" err="1" smtClean="0"/>
              <a:t>aspir</a:t>
            </a:r>
            <a:r>
              <a:rPr lang="tr-TR" sz="3600" b="1" dirty="0" smtClean="0"/>
              <a:t> türlerinde ayrı ayrı üretim projeleri uygulanmalıdır</a:t>
            </a:r>
          </a:p>
          <a:p>
            <a:endParaRPr lang="tr-TR" sz="3600" b="1" dirty="0" smtClean="0"/>
          </a:p>
          <a:p>
            <a:r>
              <a:rPr lang="tr-TR" sz="3600" b="1" dirty="0" smtClean="0"/>
              <a:t>Ayçiçeğinin üretimini sınırlandıran </a:t>
            </a:r>
            <a:r>
              <a:rPr lang="tr-TR" sz="3600" b="1" dirty="0" err="1" smtClean="0"/>
              <a:t>orobanş</a:t>
            </a:r>
            <a:r>
              <a:rPr lang="tr-TR" sz="3600" b="1" dirty="0" smtClean="0"/>
              <a:t> (canavar otu) ve diğer hastalıklar konusunda projeler geliştirilmeli, destekleme primleri mutlaka artırılmalıdır.</a:t>
            </a:r>
          </a:p>
          <a:p>
            <a:pPr>
              <a:buNone/>
            </a:pPr>
            <a:endParaRPr lang="tr-TR" sz="3600" b="1" dirty="0" smtClean="0"/>
          </a:p>
          <a:p>
            <a:r>
              <a:rPr lang="tr-TR" sz="3600" b="1" dirty="0" smtClean="0"/>
              <a:t>Sulanamayan ancak kış yağışı iyi olan bölgelerde kışlık </a:t>
            </a:r>
            <a:r>
              <a:rPr lang="tr-TR" sz="3600" b="1" dirty="0" err="1" smtClean="0"/>
              <a:t>kanola</a:t>
            </a:r>
            <a:r>
              <a:rPr lang="tr-TR" sz="3600" b="1" dirty="0" smtClean="0"/>
              <a:t> ekimine destek verilmelidir. </a:t>
            </a:r>
          </a:p>
        </p:txBody>
      </p:sp>
      <p:sp>
        <p:nvSpPr>
          <p:cNvPr id="5" name="4 Yuvarlatılmış Dikdörtgen"/>
          <p:cNvSpPr/>
          <p:nvPr/>
        </p:nvSpPr>
        <p:spPr>
          <a:xfrm>
            <a:off x="1763688" y="188640"/>
            <a:ext cx="7128792" cy="1656184"/>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C0504D"/>
                </a:solidFill>
              </a:rPr>
              <a:t>ÖNERİLER…</a:t>
            </a:r>
            <a:endParaRPr lang="tr-TR" sz="5400" dirty="0"/>
          </a:p>
        </p:txBody>
      </p:sp>
      <p:pic>
        <p:nvPicPr>
          <p:cNvPr id="4"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479804" y="6488668"/>
            <a:ext cx="468560" cy="369332"/>
          </a:xfrm>
          <a:prstGeom prst="rect">
            <a:avLst/>
          </a:prstGeom>
          <a:noFill/>
        </p:spPr>
        <p:txBody>
          <a:bodyPr wrap="square" rtlCol="0">
            <a:spAutoFit/>
          </a:bodyPr>
          <a:lstStyle/>
          <a:p>
            <a:r>
              <a:rPr lang="tr-TR" dirty="0"/>
              <a:t>9</a:t>
            </a:r>
          </a:p>
        </p:txBody>
      </p:sp>
    </p:spTree>
    <p:extLst>
      <p:ext uri="{BB962C8B-B14F-4D97-AF65-F5344CB8AC3E}">
        <p14:creationId xmlns:p14="http://schemas.microsoft.com/office/powerpoint/2010/main" val="346195966"/>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780" y="1844824"/>
            <a:ext cx="5472608" cy="4680520"/>
          </a:xfr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2500" lnSpcReduction="10000"/>
          </a:bodyPr>
          <a:lstStyle/>
          <a:p>
            <a:pPr>
              <a:buNone/>
            </a:pPr>
            <a:r>
              <a:rPr lang="tr-TR" sz="3000" b="1" dirty="0" smtClean="0"/>
              <a:t>Yeni bir üretim seferberliği başlatılmalı !!! </a:t>
            </a:r>
          </a:p>
          <a:p>
            <a:pPr>
              <a:buNone/>
            </a:pPr>
            <a:endParaRPr lang="tr-TR" b="1" dirty="0" smtClean="0"/>
          </a:p>
          <a:p>
            <a:r>
              <a:rPr lang="tr-TR" sz="2400" b="1" dirty="0" smtClean="0"/>
              <a:t>Uzun yıllardır ekilmeyen kıraç arazilerde </a:t>
            </a:r>
            <a:r>
              <a:rPr lang="tr-TR" sz="2400" b="1" dirty="0" err="1" smtClean="0"/>
              <a:t>aspir</a:t>
            </a:r>
            <a:r>
              <a:rPr lang="tr-TR" sz="2400" b="1" dirty="0" smtClean="0"/>
              <a:t> yetiştirenlere yüksek destekler verilmeli, üretim yapmaktan vazgeçmiş üretici toprağına yönlendirilmeli ve bu alanlar tekrar tarıma kazandırılmalıdır.</a:t>
            </a:r>
          </a:p>
          <a:p>
            <a:pPr>
              <a:buNone/>
            </a:pPr>
            <a:endParaRPr lang="tr-TR" sz="2400" dirty="0" smtClean="0"/>
          </a:p>
          <a:p>
            <a:r>
              <a:rPr lang="tr-TR" sz="2400" b="1" dirty="0" smtClean="0"/>
              <a:t>Özellikle kıraç alan bitkisi olan </a:t>
            </a:r>
            <a:r>
              <a:rPr lang="tr-TR" sz="2400" b="1" dirty="0" err="1" smtClean="0"/>
              <a:t>aspir</a:t>
            </a:r>
            <a:r>
              <a:rPr lang="tr-TR" sz="2400" b="1" dirty="0" smtClean="0"/>
              <a:t> gerek TİGEM arazilerinin sulanamayan ve boş kalan kısımlarında, gerekse çiftçimizin kıraç arazilerinde ekilebilir.</a:t>
            </a:r>
          </a:p>
          <a:p>
            <a:endParaRPr lang="tr-TR" dirty="0" smtClean="0"/>
          </a:p>
          <a:p>
            <a:endParaRPr lang="tr-TR" dirty="0"/>
          </a:p>
        </p:txBody>
      </p:sp>
      <p:sp>
        <p:nvSpPr>
          <p:cNvPr id="6" name="5 Yuvarlatılmış Dikdörtgen"/>
          <p:cNvSpPr/>
          <p:nvPr/>
        </p:nvSpPr>
        <p:spPr>
          <a:xfrm>
            <a:off x="1763688" y="332656"/>
            <a:ext cx="6984776" cy="1296144"/>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C0504D"/>
                </a:solidFill>
              </a:rPr>
              <a:t>ÖNERİLER…</a:t>
            </a:r>
          </a:p>
        </p:txBody>
      </p:sp>
      <p:pic>
        <p:nvPicPr>
          <p:cNvPr id="4"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armantime.com.tr/dosyalar/haberler/aspi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75444">
            <a:off x="5514887" y="3473068"/>
            <a:ext cx="3342403" cy="222269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479804" y="6488668"/>
            <a:ext cx="468560" cy="369332"/>
          </a:xfrm>
          <a:prstGeom prst="rect">
            <a:avLst/>
          </a:prstGeom>
          <a:noFill/>
        </p:spPr>
        <p:txBody>
          <a:bodyPr wrap="square" rtlCol="0">
            <a:spAutoFit/>
          </a:bodyPr>
          <a:lstStyle/>
          <a:p>
            <a:r>
              <a:rPr lang="tr-TR" dirty="0" smtClean="0"/>
              <a:t>10</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4525963"/>
          </a:xfr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buNone/>
            </a:pPr>
            <a:endParaRPr lang="tr-TR" dirty="0" smtClean="0"/>
          </a:p>
          <a:p>
            <a:r>
              <a:rPr lang="tr-TR" b="1" dirty="0" smtClean="0"/>
              <a:t>Çok erkenci, orta erkenci ve </a:t>
            </a:r>
            <a:r>
              <a:rPr lang="tr-TR" b="1" dirty="0" err="1" smtClean="0"/>
              <a:t>geçci</a:t>
            </a:r>
            <a:r>
              <a:rPr lang="tr-TR" b="1" dirty="0" smtClean="0"/>
              <a:t> olarak ıslah edilmiş bitki çeşitleri, bölgelere göre tespit edilmeli ve ekim zamanına göre çiftçimize tavsiye listeleri oluşturulmalıdır.</a:t>
            </a:r>
          </a:p>
          <a:p>
            <a:r>
              <a:rPr lang="tr-TR" b="1" dirty="0" smtClean="0"/>
              <a:t>Böylece tarımsal hasat dönemi mayıstan ekime kadar uzatılmalı; Bu şekilde kırıcı tesislerimizin de çalışma süresi artırılmalıdır.</a:t>
            </a:r>
          </a:p>
          <a:p>
            <a:pPr>
              <a:buNone/>
            </a:pPr>
            <a:endParaRPr lang="tr-TR" dirty="0"/>
          </a:p>
        </p:txBody>
      </p:sp>
      <p:sp>
        <p:nvSpPr>
          <p:cNvPr id="4" name="3 Yuvarlatılmış Dikdörtgen"/>
          <p:cNvSpPr/>
          <p:nvPr/>
        </p:nvSpPr>
        <p:spPr>
          <a:xfrm>
            <a:off x="1619672" y="188640"/>
            <a:ext cx="7056784" cy="1296144"/>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C0504D"/>
                </a:solidFill>
              </a:rPr>
              <a:t>ÖNERİLER…</a:t>
            </a:r>
            <a:endParaRPr lang="tr-TR" sz="5400" dirty="0"/>
          </a:p>
        </p:txBody>
      </p:sp>
      <p:pic>
        <p:nvPicPr>
          <p:cNvPr id="5"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479804" y="6488668"/>
            <a:ext cx="468560" cy="369332"/>
          </a:xfrm>
          <a:prstGeom prst="rect">
            <a:avLst/>
          </a:prstGeom>
          <a:noFill/>
        </p:spPr>
        <p:txBody>
          <a:bodyPr wrap="square" rtlCol="0">
            <a:spAutoFit/>
          </a:bodyPr>
          <a:lstStyle/>
          <a:p>
            <a:r>
              <a:rPr lang="tr-TR" dirty="0" smtClean="0"/>
              <a:t>11</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691680" y="260648"/>
            <a:ext cx="7128792" cy="2016224"/>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Arial" panose="020B0604020202020204" pitchFamily="34" charset="0"/>
                <a:cs typeface="Arial" panose="020B0604020202020204" pitchFamily="34" charset="0"/>
              </a:rPr>
              <a:t>BYSD olarak Konya Gıda ve Tarım Üniversitesi’ne yaptırdığımız araştırmanın sonuçları dikkat çekici !!! </a:t>
            </a:r>
            <a:endParaRPr lang="tr-TR" sz="3200" b="1" dirty="0">
              <a:solidFill>
                <a:schemeClr val="tx1"/>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852936"/>
            <a:ext cx="3386227" cy="108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9 Yuvarlatılmış Dikdörtgen"/>
          <p:cNvSpPr/>
          <p:nvPr/>
        </p:nvSpPr>
        <p:spPr>
          <a:xfrm>
            <a:off x="683568" y="4653136"/>
            <a:ext cx="8208912" cy="1656184"/>
          </a:xfrm>
          <a:prstGeom prst="roundRect">
            <a:avLst/>
          </a:prstGeom>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latin typeface="Arial" panose="020B0604020202020204" pitchFamily="34" charset="0"/>
                <a:cs typeface="Arial" panose="020B0604020202020204" pitchFamily="34" charset="0"/>
              </a:rPr>
              <a:t>2019-2030 yılları arası dönemde </a:t>
            </a:r>
            <a:r>
              <a:rPr lang="tr-TR" sz="2400" b="1" dirty="0" err="1" smtClean="0">
                <a:solidFill>
                  <a:schemeClr val="tx1"/>
                </a:solidFill>
                <a:latin typeface="Arial" panose="020B0604020202020204" pitchFamily="34" charset="0"/>
                <a:cs typeface="Arial" panose="020B0604020202020204" pitchFamily="34" charset="0"/>
              </a:rPr>
              <a:t>ayçiçek</a:t>
            </a:r>
            <a:r>
              <a:rPr lang="tr-TR" sz="2400" b="1" dirty="0" smtClean="0">
                <a:solidFill>
                  <a:schemeClr val="tx1"/>
                </a:solidFill>
                <a:latin typeface="Arial" panose="020B0604020202020204" pitchFamily="34" charset="0"/>
                <a:cs typeface="Arial" panose="020B0604020202020204" pitchFamily="34" charset="0"/>
              </a:rPr>
              <a:t> yağı ithalatının tamamen durdurulması halinde Türkiye ekonomisine katkısı yaklaşık 15,6 milyar dolar olacak…</a:t>
            </a:r>
            <a:endParaRPr lang="tr-TR" sz="2400" dirty="0">
              <a:solidFill>
                <a:schemeClr val="tx1"/>
              </a:solidFill>
            </a:endParaRPr>
          </a:p>
        </p:txBody>
      </p:sp>
      <p:pic>
        <p:nvPicPr>
          <p:cNvPr id="5" name="Picture 4" descr="C:\Users\Selcuk\logo bitkis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479804" y="6488668"/>
            <a:ext cx="468560" cy="369332"/>
          </a:xfrm>
          <a:prstGeom prst="rect">
            <a:avLst/>
          </a:prstGeom>
          <a:noFill/>
        </p:spPr>
        <p:txBody>
          <a:bodyPr wrap="square" rtlCol="0">
            <a:spAutoFit/>
          </a:bodyPr>
          <a:lstStyle/>
          <a:p>
            <a:r>
              <a:rPr lang="tr-TR" dirty="0" smtClean="0"/>
              <a:t>12</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907704" y="188640"/>
            <a:ext cx="6768752" cy="1296144"/>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C0504D"/>
                </a:solidFill>
              </a:rPr>
              <a:t>İTHALAT</a:t>
            </a:r>
            <a:endParaRPr lang="tr-TR" sz="5400" dirty="0"/>
          </a:p>
        </p:txBody>
      </p:sp>
      <p:graphicFrame>
        <p:nvGraphicFramePr>
          <p:cNvPr id="6" name="Grafik 4"/>
          <p:cNvGraphicFramePr>
            <a:graphicFrameLocks/>
          </p:cNvGraphicFramePr>
          <p:nvPr>
            <p:extLst>
              <p:ext uri="{D42A27DB-BD31-4B8C-83A1-F6EECF244321}">
                <p14:modId xmlns:p14="http://schemas.microsoft.com/office/powerpoint/2010/main" val="18503531"/>
              </p:ext>
            </p:extLst>
          </p:nvPr>
        </p:nvGraphicFramePr>
        <p:xfrm>
          <a:off x="827584" y="1916832"/>
          <a:ext cx="7647384" cy="396314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Users\Selcuk\logo bitkis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479804" y="6488668"/>
            <a:ext cx="468560" cy="369332"/>
          </a:xfrm>
          <a:prstGeom prst="rect">
            <a:avLst/>
          </a:prstGeom>
          <a:noFill/>
        </p:spPr>
        <p:txBody>
          <a:bodyPr wrap="square" rtlCol="0">
            <a:spAutoFit/>
          </a:bodyPr>
          <a:lstStyle/>
          <a:p>
            <a:r>
              <a:rPr lang="tr-TR" dirty="0" smtClean="0"/>
              <a:t>13</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979712" y="188640"/>
            <a:ext cx="6480720" cy="100811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C0504D"/>
                </a:solidFill>
              </a:rPr>
              <a:t>İTHALAT</a:t>
            </a:r>
            <a:endParaRPr lang="tr-TR" sz="5400" dirty="0"/>
          </a:p>
        </p:txBody>
      </p:sp>
      <p:pic>
        <p:nvPicPr>
          <p:cNvPr id="6"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2536" y="1396313"/>
            <a:ext cx="9396536" cy="466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8479804" y="6488668"/>
            <a:ext cx="468560" cy="369332"/>
          </a:xfrm>
          <a:prstGeom prst="rect">
            <a:avLst/>
          </a:prstGeom>
          <a:noFill/>
        </p:spPr>
        <p:txBody>
          <a:bodyPr wrap="square" rtlCol="0">
            <a:spAutoFit/>
          </a:bodyPr>
          <a:lstStyle/>
          <a:p>
            <a:r>
              <a:rPr lang="tr-TR" dirty="0" smtClean="0"/>
              <a:t>14</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979712" y="188640"/>
            <a:ext cx="6480720" cy="100811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C0504D"/>
                </a:solidFill>
              </a:rPr>
              <a:t>İTHALAT</a:t>
            </a:r>
            <a:endParaRPr lang="tr-TR" sz="5400" dirty="0">
              <a:solidFill>
                <a:prstClr val="white"/>
              </a:solidFill>
            </a:endParaRPr>
          </a:p>
        </p:txBody>
      </p:sp>
      <p:pic>
        <p:nvPicPr>
          <p:cNvPr id="6"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afik 4"/>
          <p:cNvGraphicFramePr>
            <a:graphicFrameLocks/>
          </p:cNvGraphicFramePr>
          <p:nvPr>
            <p:extLst>
              <p:ext uri="{D42A27DB-BD31-4B8C-83A1-F6EECF244321}">
                <p14:modId xmlns:p14="http://schemas.microsoft.com/office/powerpoint/2010/main" val="1166569056"/>
              </p:ext>
            </p:extLst>
          </p:nvPr>
        </p:nvGraphicFramePr>
        <p:xfrm>
          <a:off x="539552" y="1556792"/>
          <a:ext cx="8077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8479804" y="6488668"/>
            <a:ext cx="468560" cy="369332"/>
          </a:xfrm>
          <a:prstGeom prst="rect">
            <a:avLst/>
          </a:prstGeom>
          <a:noFill/>
        </p:spPr>
        <p:txBody>
          <a:bodyPr wrap="square" rtlCol="0">
            <a:spAutoFit/>
          </a:bodyPr>
          <a:lstStyle/>
          <a:p>
            <a:r>
              <a:rPr lang="tr-TR" dirty="0" smtClean="0"/>
              <a:t>15</a:t>
            </a:r>
            <a:endParaRPr lang="tr-TR" dirty="0"/>
          </a:p>
        </p:txBody>
      </p:sp>
    </p:spTree>
    <p:extLst>
      <p:ext uri="{BB962C8B-B14F-4D97-AF65-F5344CB8AC3E}">
        <p14:creationId xmlns:p14="http://schemas.microsoft.com/office/powerpoint/2010/main" val="220731872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979712" y="188640"/>
            <a:ext cx="6480720" cy="100811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C0504D"/>
                </a:solidFill>
              </a:rPr>
              <a:t>İHRACAT</a:t>
            </a:r>
            <a:endParaRPr lang="tr-TR" sz="5400" dirty="0"/>
          </a:p>
        </p:txBody>
      </p:sp>
      <p:graphicFrame>
        <p:nvGraphicFramePr>
          <p:cNvPr id="5" name="Grafik 3"/>
          <p:cNvGraphicFramePr>
            <a:graphicFrameLocks/>
          </p:cNvGraphicFramePr>
          <p:nvPr>
            <p:extLst>
              <p:ext uri="{D42A27DB-BD31-4B8C-83A1-F6EECF244321}">
                <p14:modId xmlns:p14="http://schemas.microsoft.com/office/powerpoint/2010/main" val="4219946923"/>
              </p:ext>
            </p:extLst>
          </p:nvPr>
        </p:nvGraphicFramePr>
        <p:xfrm>
          <a:off x="611560" y="2852936"/>
          <a:ext cx="748883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7" name="Metin kutusu 4"/>
          <p:cNvSpPr txBox="1"/>
          <p:nvPr/>
        </p:nvSpPr>
        <p:spPr>
          <a:xfrm>
            <a:off x="5076056" y="1340768"/>
            <a:ext cx="3816424" cy="1446550"/>
          </a:xfrm>
          <a:prstGeom prst="rect">
            <a:avLst/>
          </a:prstGeom>
          <a:solidFill>
            <a:schemeClr val="tx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200" b="1" dirty="0" smtClean="0">
                <a:solidFill>
                  <a:schemeClr val="tx1"/>
                </a:solidFill>
                <a:latin typeface="Arial" panose="020B0604020202020204" pitchFamily="34" charset="0"/>
                <a:cs typeface="Arial" panose="020B0604020202020204" pitchFamily="34" charset="0"/>
              </a:rPr>
              <a:t>Rafine </a:t>
            </a:r>
            <a:r>
              <a:rPr lang="tr-TR" sz="2200" b="1" dirty="0" err="1" smtClean="0">
                <a:solidFill>
                  <a:schemeClr val="tx1"/>
                </a:solidFill>
                <a:latin typeface="Arial" panose="020B0604020202020204" pitchFamily="34" charset="0"/>
                <a:cs typeface="Arial" panose="020B0604020202020204" pitchFamily="34" charset="0"/>
              </a:rPr>
              <a:t>ayçiçek</a:t>
            </a:r>
            <a:r>
              <a:rPr lang="tr-TR" sz="2200" b="1" dirty="0" smtClean="0">
                <a:solidFill>
                  <a:schemeClr val="tx1"/>
                </a:solidFill>
                <a:latin typeface="Arial" panose="020B0604020202020204" pitchFamily="34" charset="0"/>
                <a:cs typeface="Arial" panose="020B0604020202020204" pitchFamily="34" charset="0"/>
              </a:rPr>
              <a:t> yağı ihracatımız düşüyor. </a:t>
            </a:r>
            <a:r>
              <a:rPr lang="tr-TR" sz="2200" b="1" dirty="0" smtClean="0">
                <a:solidFill>
                  <a:srgbClr val="FF0000"/>
                </a:solidFill>
                <a:latin typeface="Arial" panose="020B0604020202020204" pitchFamily="34" charset="0"/>
                <a:cs typeface="Arial" panose="020B0604020202020204" pitchFamily="34" charset="0"/>
              </a:rPr>
              <a:t>Pazar kaybının önüne geçilecek tedbirler alınmalı</a:t>
            </a:r>
            <a:r>
              <a:rPr lang="tr-TR" sz="2200" b="1" dirty="0" smtClean="0">
                <a:solidFill>
                  <a:schemeClr val="tx1"/>
                </a:solidFill>
                <a:latin typeface="Arial" panose="020B0604020202020204" pitchFamily="34" charset="0"/>
                <a:cs typeface="Arial" panose="020B0604020202020204" pitchFamily="34" charset="0"/>
              </a:rPr>
              <a:t> !!!</a:t>
            </a:r>
            <a:endParaRPr lang="tr-TR" sz="2200" b="1" dirty="0">
              <a:solidFill>
                <a:schemeClr val="tx1"/>
              </a:solidFill>
              <a:latin typeface="Arial" panose="020B0604020202020204" pitchFamily="34" charset="0"/>
              <a:cs typeface="Arial" panose="020B0604020202020204" pitchFamily="34" charset="0"/>
            </a:endParaRPr>
          </a:p>
        </p:txBody>
      </p:sp>
      <p:pic>
        <p:nvPicPr>
          <p:cNvPr id="6" name="Picture 4" descr="C:\Users\Selcuk\logo bitkis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8479804" y="6488668"/>
            <a:ext cx="468560" cy="369332"/>
          </a:xfrm>
          <a:prstGeom prst="rect">
            <a:avLst/>
          </a:prstGeom>
          <a:noFill/>
        </p:spPr>
        <p:txBody>
          <a:bodyPr wrap="square" rtlCol="0">
            <a:spAutoFit/>
          </a:bodyPr>
          <a:lstStyle/>
          <a:p>
            <a:r>
              <a:rPr lang="tr-TR" dirty="0" smtClean="0"/>
              <a:t>16</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2"/>
          <p:cNvGraphicFramePr/>
          <p:nvPr>
            <p:extLst>
              <p:ext uri="{D42A27DB-BD31-4B8C-83A1-F6EECF244321}">
                <p14:modId xmlns:p14="http://schemas.microsoft.com/office/powerpoint/2010/main" val="1753133269"/>
              </p:ext>
            </p:extLst>
          </p:nvPr>
        </p:nvGraphicFramePr>
        <p:xfrm>
          <a:off x="1763688" y="260648"/>
          <a:ext cx="6768752"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val="866516385"/>
              </p:ext>
            </p:extLst>
          </p:nvPr>
        </p:nvGraphicFramePr>
        <p:xfrm>
          <a:off x="395536" y="4221088"/>
          <a:ext cx="8538829"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4" descr="taÄÅiÅ yaÄ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51920" y="2132856"/>
            <a:ext cx="2200859" cy="14603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8" descr="C:\Users\pc\AppData\Local\Microsoft\Windows\Temporary Internet Files\Content.IE5\NT5YRMOL\exclamation-28996_960_720[1].png"/>
          <p:cNvPicPr>
            <a:picLocks noChangeAspect="1" noChangeArrowheads="1"/>
          </p:cNvPicPr>
          <p:nvPr/>
        </p:nvPicPr>
        <p:blipFill>
          <a:blip r:embed="rId13" cstate="print"/>
          <a:srcRect/>
          <a:stretch>
            <a:fillRect/>
          </a:stretch>
        </p:blipFill>
        <p:spPr bwMode="auto">
          <a:xfrm>
            <a:off x="1907704" y="1772816"/>
            <a:ext cx="762000" cy="762000"/>
          </a:xfrm>
          <a:prstGeom prst="rect">
            <a:avLst/>
          </a:prstGeom>
          <a:noFill/>
        </p:spPr>
      </p:pic>
      <p:pic>
        <p:nvPicPr>
          <p:cNvPr id="7" name="Picture 4" descr="C:\Users\Selcuk\logo bitkise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p:cNvSpPr txBox="1"/>
          <p:nvPr/>
        </p:nvSpPr>
        <p:spPr>
          <a:xfrm>
            <a:off x="8479804" y="6488668"/>
            <a:ext cx="468560" cy="369332"/>
          </a:xfrm>
          <a:prstGeom prst="rect">
            <a:avLst/>
          </a:prstGeom>
          <a:noFill/>
        </p:spPr>
        <p:txBody>
          <a:bodyPr wrap="square" rtlCol="0">
            <a:spAutoFit/>
          </a:bodyPr>
          <a:lstStyle/>
          <a:p>
            <a:r>
              <a:rPr lang="tr-TR" dirty="0" smtClean="0"/>
              <a:t>17</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Dikdörtgen"/>
          <p:cNvSpPr/>
          <p:nvPr/>
        </p:nvSpPr>
        <p:spPr>
          <a:xfrm>
            <a:off x="1331640" y="260648"/>
            <a:ext cx="7597352" cy="100811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prstClr val="black"/>
                </a:solidFill>
              </a:rPr>
              <a:t>YÜZYILIN EN STRATEJİK SEKTÖRÜ; TARIM</a:t>
            </a:r>
            <a:endParaRPr lang="tr-TR" sz="2800" b="1" dirty="0">
              <a:solidFill>
                <a:prstClr val="black"/>
              </a:solidFill>
            </a:endParaRPr>
          </a:p>
        </p:txBody>
      </p:sp>
      <p:sp>
        <p:nvSpPr>
          <p:cNvPr id="3" name="Alt Başlık 2"/>
          <p:cNvSpPr>
            <a:spLocks noGrp="1"/>
          </p:cNvSpPr>
          <p:nvPr>
            <p:ph type="subTitle" idx="1"/>
          </p:nvPr>
        </p:nvSpPr>
        <p:spPr>
          <a:xfrm>
            <a:off x="611560" y="1412776"/>
            <a:ext cx="7992888" cy="3816424"/>
          </a:xfrm>
          <a:solidFill>
            <a:schemeClr val="accent5">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274320" lvl="0" indent="-228600" algn="just">
              <a:lnSpc>
                <a:spcPct val="90000"/>
              </a:lnSpc>
              <a:spcBef>
                <a:spcPts val="1800"/>
              </a:spcBef>
              <a:buClr>
                <a:srgbClr val="69676D"/>
              </a:buClr>
              <a:buSzPct val="80000"/>
              <a:buFont typeface="Wingdings" pitchFamily="2" charset="2"/>
              <a:buChar char="§"/>
            </a:pPr>
            <a:r>
              <a:rPr lang="tr-TR" sz="2800" b="1" dirty="0">
                <a:solidFill>
                  <a:schemeClr val="tx1"/>
                </a:solidFill>
                <a:latin typeface="Corbel"/>
              </a:rPr>
              <a:t>Tüm dünyada olduğu gibi, tarım ve gıda sektörleri ülkemiz için de en kritik sektörler</a:t>
            </a:r>
            <a:r>
              <a:rPr lang="tr-TR" sz="2800" b="1" dirty="0" smtClean="0">
                <a:solidFill>
                  <a:schemeClr val="tx1"/>
                </a:solidFill>
                <a:latin typeface="Corbel"/>
              </a:rPr>
              <a:t>. Bu alandaki </a:t>
            </a:r>
            <a:r>
              <a:rPr lang="tr-TR" sz="2800" b="1" dirty="0">
                <a:solidFill>
                  <a:schemeClr val="tx1"/>
                </a:solidFill>
                <a:latin typeface="Corbel"/>
              </a:rPr>
              <a:t>Politika ve reformların öncelikli ve dikkatli bir şekilde ele alınması gerekiyor. </a:t>
            </a:r>
          </a:p>
          <a:p>
            <a:pPr marL="274320" lvl="0" indent="-228600" algn="just">
              <a:lnSpc>
                <a:spcPct val="90000"/>
              </a:lnSpc>
              <a:spcBef>
                <a:spcPts val="1800"/>
              </a:spcBef>
              <a:buClr>
                <a:srgbClr val="69676D"/>
              </a:buClr>
              <a:buSzPct val="80000"/>
              <a:buFont typeface="Wingdings" pitchFamily="2" charset="2"/>
              <a:buChar char="§"/>
            </a:pPr>
            <a:r>
              <a:rPr lang="tr-TR" sz="2800" b="1" dirty="0">
                <a:solidFill>
                  <a:schemeClr val="tx1"/>
                </a:solidFill>
                <a:latin typeface="Corbel"/>
              </a:rPr>
              <a:t>Coğrafi konumu ve iklimiyle ülkemiz, tarım ürünleri ticaretinde dünyada önemli ülkelerden biri. Gıda güvenliğini sağlamak, kendine yetebilen ülke olmak sadece bizim değil çocuklarımızın da geleceğini şekillendirecek.</a:t>
            </a:r>
          </a:p>
          <a:p>
            <a:pPr algn="just"/>
            <a:endParaRPr lang="tr-TR" sz="2800" b="1" dirty="0">
              <a:solidFill>
                <a:schemeClr val="tx1"/>
              </a:solidFill>
            </a:endParaRPr>
          </a:p>
        </p:txBody>
      </p:sp>
      <p:sp>
        <p:nvSpPr>
          <p:cNvPr id="5" name="Alt Başlık 2"/>
          <p:cNvSpPr txBox="1">
            <a:spLocks/>
          </p:cNvSpPr>
          <p:nvPr/>
        </p:nvSpPr>
        <p:spPr>
          <a:xfrm>
            <a:off x="467544" y="5517232"/>
            <a:ext cx="8352928" cy="1008112"/>
          </a:xfrm>
          <a:prstGeom prst="rect">
            <a:avLst/>
          </a:prstGeom>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oAutofit/>
          </a:bodyPr>
          <a:lstStyle/>
          <a:p>
            <a:pPr marL="274320" indent="-228600" algn="ctr">
              <a:lnSpc>
                <a:spcPct val="90000"/>
              </a:lnSpc>
              <a:spcBef>
                <a:spcPts val="1800"/>
              </a:spcBef>
              <a:buClr>
                <a:srgbClr val="69676D"/>
              </a:buClr>
              <a:buSzPct val="80000"/>
              <a:buFont typeface="Arial" pitchFamily="34" charset="0"/>
              <a:buNone/>
              <a:defRPr/>
            </a:pPr>
            <a:r>
              <a:rPr lang="tr-TR" sz="3200" b="1" dirty="0" smtClean="0">
                <a:solidFill>
                  <a:prstClr val="black"/>
                </a:solidFill>
                <a:latin typeface="Corbel"/>
              </a:rPr>
              <a:t>Tarım, önümüzdeki yüzyılda devletlerin geleceğini belirleyecek!	</a:t>
            </a:r>
          </a:p>
          <a:p>
            <a:pPr algn="ctr">
              <a:spcBef>
                <a:spcPct val="20000"/>
              </a:spcBef>
              <a:buFont typeface="Arial" pitchFamily="34" charset="0"/>
              <a:buNone/>
              <a:defRPr/>
            </a:pPr>
            <a:endParaRPr lang="tr-TR" sz="3200" dirty="0">
              <a:solidFill>
                <a:prstClr val="black"/>
              </a:solidFill>
            </a:endParaRPr>
          </a:p>
        </p:txBody>
      </p:sp>
      <p:pic>
        <p:nvPicPr>
          <p:cNvPr id="7"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8479804" y="6488668"/>
            <a:ext cx="468560" cy="369332"/>
          </a:xfrm>
          <a:prstGeom prst="rect">
            <a:avLst/>
          </a:prstGeom>
          <a:noFill/>
        </p:spPr>
        <p:txBody>
          <a:bodyPr wrap="square" rtlCol="0">
            <a:spAutoFit/>
          </a:bodyPr>
          <a:lstStyle/>
          <a:p>
            <a:r>
              <a:rPr lang="tr-TR" dirty="0" smtClean="0"/>
              <a:t>1</a:t>
            </a:r>
            <a:endParaRPr lang="tr-TR" dirty="0"/>
          </a:p>
        </p:txBody>
      </p:sp>
    </p:spTree>
    <p:extLst>
      <p:ext uri="{BB962C8B-B14F-4D97-AF65-F5344CB8AC3E}">
        <p14:creationId xmlns:p14="http://schemas.microsoft.com/office/powerpoint/2010/main" val="885253971"/>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619672" y="260648"/>
            <a:ext cx="7200800" cy="100811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rPr>
              <a:t>Tağşiş Yasası üreticiyi de, tüketiciyi de koruyacak</a:t>
            </a:r>
            <a:endParaRPr lang="tr-TR" sz="3200" dirty="0">
              <a:solidFill>
                <a:schemeClr val="tx1"/>
              </a:solidFill>
            </a:endParaRPr>
          </a:p>
        </p:txBody>
      </p:sp>
      <p:sp>
        <p:nvSpPr>
          <p:cNvPr id="9" name="8 Dikdörtgen"/>
          <p:cNvSpPr/>
          <p:nvPr/>
        </p:nvSpPr>
        <p:spPr>
          <a:xfrm>
            <a:off x="1403648" y="2204864"/>
            <a:ext cx="6400800" cy="1569660"/>
          </a:xfrm>
          <a:prstGeom prst="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tr-TR" sz="2400" b="1" dirty="0" smtClean="0">
                <a:solidFill>
                  <a:schemeClr val="bg1"/>
                </a:solidFill>
              </a:rPr>
              <a:t>Tağşiş, dürüst üretim yapan sanayicimizin rekabet gücünü kırarken, tüketicinin sağlığını olumsuz etkiliyor ve yanıltılmasına neden oluyor.</a:t>
            </a:r>
          </a:p>
        </p:txBody>
      </p:sp>
      <p:sp>
        <p:nvSpPr>
          <p:cNvPr id="10" name="9 Yuvarlatılmış Dikdörtgen"/>
          <p:cNvSpPr/>
          <p:nvPr/>
        </p:nvSpPr>
        <p:spPr>
          <a:xfrm>
            <a:off x="1115616" y="4509120"/>
            <a:ext cx="7200800" cy="172819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Arial Black" pitchFamily="34" charset="0"/>
              </a:rPr>
              <a:t>Cezayı öderim, sahtekarlığa devam ederim devri son bulmalıdır !!!</a:t>
            </a:r>
            <a:endParaRPr lang="tr-TR" sz="3200" b="1" dirty="0">
              <a:solidFill>
                <a:schemeClr val="tx1"/>
              </a:solidFill>
              <a:latin typeface="Arial Black" pitchFamily="34" charset="0"/>
            </a:endParaRPr>
          </a:p>
        </p:txBody>
      </p:sp>
      <p:pic>
        <p:nvPicPr>
          <p:cNvPr id="5"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479804" y="6488668"/>
            <a:ext cx="468560" cy="369332"/>
          </a:xfrm>
          <a:prstGeom prst="rect">
            <a:avLst/>
          </a:prstGeom>
          <a:noFill/>
        </p:spPr>
        <p:txBody>
          <a:bodyPr wrap="square" rtlCol="0">
            <a:spAutoFit/>
          </a:bodyPr>
          <a:lstStyle/>
          <a:p>
            <a:r>
              <a:rPr lang="tr-TR" dirty="0" smtClean="0"/>
              <a:t>18</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691680" y="188640"/>
            <a:ext cx="7200800" cy="100811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C00000"/>
                </a:solidFill>
              </a:rPr>
              <a:t>Tağşişle Derneğimizin mücadelesi</a:t>
            </a:r>
            <a:endParaRPr lang="tr-TR" sz="3200" dirty="0">
              <a:solidFill>
                <a:srgbClr val="C00000"/>
              </a:solidFill>
            </a:endParaRPr>
          </a:p>
        </p:txBody>
      </p:sp>
      <p:pic>
        <p:nvPicPr>
          <p:cNvPr id="6" name="Resim 8" descr="C:\Users\Asus\Downloads\WhatsApp Image 2018-09-10 at 01.00.17.jpeg"/>
          <p:cNvPicPr/>
          <p:nvPr/>
        </p:nvPicPr>
        <p:blipFill>
          <a:blip r:embed="rId2" cstate="print"/>
          <a:srcRect/>
          <a:stretch>
            <a:fillRect/>
          </a:stretch>
        </p:blipFill>
        <p:spPr bwMode="auto">
          <a:xfrm>
            <a:off x="251520" y="1484784"/>
            <a:ext cx="2639144" cy="3429000"/>
          </a:xfrm>
          <a:prstGeom prst="rect">
            <a:avLst/>
          </a:prstGeom>
          <a:ln>
            <a:noFill/>
          </a:ln>
          <a:effectLst>
            <a:outerShdw blurRad="292100" dist="139700" dir="2700000" algn="tl" rotWithShape="0">
              <a:srgbClr val="333333">
                <a:alpha val="65000"/>
              </a:srgbClr>
            </a:outerShdw>
          </a:effectLst>
        </p:spPr>
      </p:pic>
      <p:pic>
        <p:nvPicPr>
          <p:cNvPr id="8" name="Resim 6" descr="C:\Users\Asus\Desktop\bysd raporu\2a788537-6784-4cca-beda-38846896bf54.jpg"/>
          <p:cNvPicPr/>
          <p:nvPr/>
        </p:nvPicPr>
        <p:blipFill>
          <a:blip r:embed="rId3" cstate="print"/>
          <a:srcRect/>
          <a:stretch>
            <a:fillRect/>
          </a:stretch>
        </p:blipFill>
        <p:spPr bwMode="auto">
          <a:xfrm>
            <a:off x="3203848" y="1340768"/>
            <a:ext cx="1473696" cy="2132856"/>
          </a:xfrm>
          <a:prstGeom prst="rect">
            <a:avLst/>
          </a:prstGeom>
          <a:ln>
            <a:noFill/>
          </a:ln>
          <a:effectLst>
            <a:outerShdw blurRad="292100" dist="139700" dir="2700000" algn="tl" rotWithShape="0">
              <a:srgbClr val="333333">
                <a:alpha val="65000"/>
              </a:srgbClr>
            </a:outerShdw>
          </a:effectLst>
        </p:spPr>
      </p:pic>
      <p:pic>
        <p:nvPicPr>
          <p:cNvPr id="9" name="Resim 5" descr="C:\Users\Asus\Desktop\caff89d6-ee27-4bb1-9ab2-d301098557e6.jpg"/>
          <p:cNvPicPr/>
          <p:nvPr/>
        </p:nvPicPr>
        <p:blipFill>
          <a:blip r:embed="rId4" cstate="print"/>
          <a:srcRect/>
          <a:stretch>
            <a:fillRect/>
          </a:stretch>
        </p:blipFill>
        <p:spPr bwMode="auto">
          <a:xfrm>
            <a:off x="1979712" y="3933056"/>
            <a:ext cx="1728192" cy="2592288"/>
          </a:xfrm>
          <a:prstGeom prst="rect">
            <a:avLst/>
          </a:prstGeom>
          <a:ln>
            <a:noFill/>
          </a:ln>
          <a:effectLst>
            <a:outerShdw blurRad="292100" dist="139700" dir="2700000" algn="tl" rotWithShape="0">
              <a:srgbClr val="333333">
                <a:alpha val="65000"/>
              </a:srgbClr>
            </a:outerShdw>
          </a:effectLst>
        </p:spPr>
      </p:pic>
      <p:pic>
        <p:nvPicPr>
          <p:cNvPr id="12" name="Resim 19" descr="C:\Users\Asus\Desktop\bysd raporu\9aa3e284-3134-42c6-b7e3-789bd60f004e.jpg"/>
          <p:cNvPicPr/>
          <p:nvPr/>
        </p:nvPicPr>
        <p:blipFill>
          <a:blip r:embed="rId5" cstate="print"/>
          <a:srcRect/>
          <a:stretch>
            <a:fillRect/>
          </a:stretch>
        </p:blipFill>
        <p:spPr bwMode="auto">
          <a:xfrm>
            <a:off x="7557546" y="2996952"/>
            <a:ext cx="1586454" cy="2126469"/>
          </a:xfrm>
          <a:prstGeom prst="rect">
            <a:avLst/>
          </a:prstGeom>
          <a:ln>
            <a:noFill/>
          </a:ln>
          <a:effectLst>
            <a:outerShdw blurRad="292100" dist="139700" dir="2700000" algn="tl" rotWithShape="0">
              <a:srgbClr val="333333">
                <a:alpha val="65000"/>
              </a:srgbClr>
            </a:outerShdw>
          </a:effectLst>
        </p:spPr>
      </p:pic>
      <p:pic>
        <p:nvPicPr>
          <p:cNvPr id="13" name="Resim 14" descr="C:\Users\Asus\Desktop\bysd raporu\HÜRRİYET+DAILY+NEWS_20180911_2.jpeg"/>
          <p:cNvPicPr/>
          <p:nvPr/>
        </p:nvPicPr>
        <p:blipFill>
          <a:blip r:embed="rId6" cstate="print"/>
          <a:srcRect/>
          <a:stretch>
            <a:fillRect/>
          </a:stretch>
        </p:blipFill>
        <p:spPr bwMode="auto">
          <a:xfrm>
            <a:off x="4788024" y="1484784"/>
            <a:ext cx="1713053" cy="2778889"/>
          </a:xfrm>
          <a:prstGeom prst="rect">
            <a:avLst/>
          </a:prstGeom>
          <a:ln>
            <a:noFill/>
          </a:ln>
          <a:effectLst>
            <a:outerShdw blurRad="292100" dist="139700" dir="2700000" algn="tl" rotWithShape="0">
              <a:srgbClr val="333333">
                <a:alpha val="65000"/>
              </a:srgbClr>
            </a:outerShdw>
          </a:effectLst>
        </p:spPr>
      </p:pic>
      <p:pic>
        <p:nvPicPr>
          <p:cNvPr id="14" name="Resim 8" descr="C:\Users\Asus\Desktop\bysd raporu\ntv.jpg"/>
          <p:cNvPicPr/>
          <p:nvPr/>
        </p:nvPicPr>
        <p:blipFill>
          <a:blip r:embed="rId7" cstate="print"/>
          <a:srcRect/>
          <a:stretch>
            <a:fillRect/>
          </a:stretch>
        </p:blipFill>
        <p:spPr bwMode="auto">
          <a:xfrm>
            <a:off x="6660232" y="1628800"/>
            <a:ext cx="2232248" cy="1224136"/>
          </a:xfrm>
          <a:prstGeom prst="rect">
            <a:avLst/>
          </a:prstGeom>
          <a:ln>
            <a:noFill/>
          </a:ln>
          <a:effectLst>
            <a:outerShdw blurRad="292100" dist="139700" dir="2700000" algn="tl" rotWithShape="0">
              <a:srgbClr val="333333">
                <a:alpha val="65000"/>
              </a:srgbClr>
            </a:outerShdw>
          </a:effectLst>
        </p:spPr>
      </p:pic>
      <p:pic>
        <p:nvPicPr>
          <p:cNvPr id="15" name="Resim 11" descr="C:\Users\Asus\Desktop\bysd raporu\cnnturk.jpg"/>
          <p:cNvPicPr/>
          <p:nvPr/>
        </p:nvPicPr>
        <p:blipFill>
          <a:blip r:embed="rId8" cstate="print"/>
          <a:srcRect/>
          <a:stretch>
            <a:fillRect/>
          </a:stretch>
        </p:blipFill>
        <p:spPr bwMode="auto">
          <a:xfrm>
            <a:off x="6156176" y="4869160"/>
            <a:ext cx="1752600" cy="1509666"/>
          </a:xfrm>
          <a:prstGeom prst="rect">
            <a:avLst/>
          </a:prstGeom>
          <a:ln>
            <a:noFill/>
          </a:ln>
          <a:effectLst>
            <a:outerShdw blurRad="292100" dist="139700" dir="2700000" algn="tl" rotWithShape="0">
              <a:srgbClr val="333333">
                <a:alpha val="65000"/>
              </a:srgbClr>
            </a:outerShdw>
          </a:effectLst>
        </p:spPr>
      </p:pic>
      <p:pic>
        <p:nvPicPr>
          <p:cNvPr id="11" name="Resim 10" descr="C:\Users\Asus\Desktop\bysd raporu\78718aab-e80a-4f8c-8c4a-976b32e400ed.jpg"/>
          <p:cNvPicPr/>
          <p:nvPr/>
        </p:nvPicPr>
        <p:blipFill>
          <a:blip r:embed="rId9" cstate="print"/>
          <a:srcRect/>
          <a:stretch>
            <a:fillRect/>
          </a:stretch>
        </p:blipFill>
        <p:spPr bwMode="auto">
          <a:xfrm>
            <a:off x="3995936" y="4509591"/>
            <a:ext cx="1910688" cy="2348409"/>
          </a:xfrm>
          <a:prstGeom prst="rect">
            <a:avLst/>
          </a:prstGeom>
          <a:ln>
            <a:noFill/>
          </a:ln>
          <a:effectLst>
            <a:outerShdw blurRad="292100" dist="139700" dir="2700000" algn="tl" rotWithShape="0">
              <a:srgbClr val="333333">
                <a:alpha val="65000"/>
              </a:srgbClr>
            </a:outerShdw>
          </a:effectLst>
        </p:spPr>
      </p:pic>
      <p:pic>
        <p:nvPicPr>
          <p:cNvPr id="16" name="Picture 4" descr="C:\Users\Selcuk\logo bitkise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17" name="Metin kutusu 16"/>
          <p:cNvSpPr txBox="1"/>
          <p:nvPr/>
        </p:nvSpPr>
        <p:spPr>
          <a:xfrm>
            <a:off x="8479804" y="6488668"/>
            <a:ext cx="468560" cy="369332"/>
          </a:xfrm>
          <a:prstGeom prst="rect">
            <a:avLst/>
          </a:prstGeom>
          <a:noFill/>
        </p:spPr>
        <p:txBody>
          <a:bodyPr wrap="square" rtlCol="0">
            <a:spAutoFit/>
          </a:bodyPr>
          <a:lstStyle/>
          <a:p>
            <a:r>
              <a:rPr lang="tr-TR" dirty="0" smtClean="0"/>
              <a:t>19</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835696" y="188640"/>
            <a:ext cx="6696744" cy="1008112"/>
          </a:xfrm>
          <a:prstGeom prst="round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accent2"/>
                </a:solidFill>
              </a:rPr>
              <a:t> </a:t>
            </a:r>
            <a:r>
              <a:rPr lang="tr-TR" sz="2400" b="1" u="sng" dirty="0" smtClean="0">
                <a:solidFill>
                  <a:schemeClr val="accent2"/>
                </a:solidFill>
              </a:rPr>
              <a:t>“MİLLİ YAĞ BİTKİLERİ VE BİTKİSEL YAĞ PİYASASI KONSEYİ” KURULMALI </a:t>
            </a:r>
            <a:endParaRPr lang="tr-TR" sz="2400" dirty="0">
              <a:solidFill>
                <a:schemeClr val="accent2"/>
              </a:solidFill>
            </a:endParaRPr>
          </a:p>
        </p:txBody>
      </p:sp>
      <p:sp>
        <p:nvSpPr>
          <p:cNvPr id="8" name="7 Oval"/>
          <p:cNvSpPr/>
          <p:nvPr/>
        </p:nvSpPr>
        <p:spPr>
          <a:xfrm>
            <a:off x="3419872" y="5517232"/>
            <a:ext cx="2438400" cy="1066800"/>
          </a:xfrm>
          <a:prstGeom prst="ellipse">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ÖNERİYORUZ</a:t>
            </a:r>
            <a:endParaRPr lang="tr-TR" b="1" dirty="0"/>
          </a:p>
        </p:txBody>
      </p:sp>
      <p:sp>
        <p:nvSpPr>
          <p:cNvPr id="10" name="9 Dikdörtgen"/>
          <p:cNvSpPr/>
          <p:nvPr/>
        </p:nvSpPr>
        <p:spPr>
          <a:xfrm>
            <a:off x="179512" y="1340768"/>
            <a:ext cx="8784976" cy="1015663"/>
          </a:xfrm>
          <a:prstGeom prst="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42900" indent="-342900" algn="ctr"/>
            <a:r>
              <a:rPr lang="tr-TR" sz="2000" b="1" dirty="0" smtClean="0">
                <a:solidFill>
                  <a:schemeClr val="bg1"/>
                </a:solidFill>
              </a:rPr>
              <a:t>Tarım ve Orman Bakanlığı, Ticaret Bakanlığı, BYSD, Diğer Sektör Paydaşları ve Akademisyenlerin bir araya geleceği, </a:t>
            </a:r>
            <a:r>
              <a:rPr lang="tr-TR" sz="2000" b="1" u="sng" dirty="0" smtClean="0">
                <a:solidFill>
                  <a:schemeClr val="bg1"/>
                </a:solidFill>
              </a:rPr>
              <a:t>“Milli Yağ Bitkileri ve Bitkisel yağ Piyasası Konseyi” </a:t>
            </a:r>
            <a:r>
              <a:rPr lang="tr-TR" sz="2000" b="1" dirty="0" smtClean="0">
                <a:solidFill>
                  <a:schemeClr val="bg1"/>
                </a:solidFill>
              </a:rPr>
              <a:t>kurulması , ortak akıl oluşturacaktır!</a:t>
            </a:r>
          </a:p>
        </p:txBody>
      </p:sp>
      <p:sp>
        <p:nvSpPr>
          <p:cNvPr id="11" name="10 Dikdörtgen"/>
          <p:cNvSpPr/>
          <p:nvPr/>
        </p:nvSpPr>
        <p:spPr>
          <a:xfrm>
            <a:off x="201216" y="2660462"/>
            <a:ext cx="8784976" cy="1015663"/>
          </a:xfrm>
          <a:prstGeom prst="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42900" indent="-342900" algn="ctr"/>
            <a:r>
              <a:rPr lang="tr-TR" sz="2000" b="1" dirty="0" smtClean="0">
                <a:solidFill>
                  <a:schemeClr val="bg1"/>
                </a:solidFill>
              </a:rPr>
              <a:t>Konseyin ortaya koyacağı eylem planı sektöre ışık tutacak ve güçlendirecektir. Konsey, </a:t>
            </a:r>
            <a:r>
              <a:rPr lang="tr-TR" sz="2000" b="1" u="sng" dirty="0" smtClean="0">
                <a:solidFill>
                  <a:schemeClr val="bg1"/>
                </a:solidFill>
              </a:rPr>
              <a:t>Karadeniz ve Dünya </a:t>
            </a:r>
            <a:r>
              <a:rPr lang="tr-TR" sz="2000" b="1" u="sng" dirty="0" err="1" smtClean="0">
                <a:solidFill>
                  <a:schemeClr val="bg1"/>
                </a:solidFill>
              </a:rPr>
              <a:t>piyasalarınıda</a:t>
            </a:r>
            <a:r>
              <a:rPr lang="tr-TR" sz="2000" b="1" u="sng" dirty="0" smtClean="0">
                <a:solidFill>
                  <a:schemeClr val="bg1"/>
                </a:solidFill>
              </a:rPr>
              <a:t> göz önünde bulundurarak uygulanacak</a:t>
            </a:r>
            <a:r>
              <a:rPr lang="tr-TR" sz="2000" b="1" dirty="0" smtClean="0">
                <a:solidFill>
                  <a:schemeClr val="bg1"/>
                </a:solidFill>
              </a:rPr>
              <a:t> eylem planı yönünden yol gösterici olacaktır.</a:t>
            </a:r>
          </a:p>
        </p:txBody>
      </p:sp>
      <p:pic>
        <p:nvPicPr>
          <p:cNvPr id="6"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7" name="10 Dikdörtgen"/>
          <p:cNvSpPr/>
          <p:nvPr/>
        </p:nvSpPr>
        <p:spPr>
          <a:xfrm>
            <a:off x="179512" y="4149080"/>
            <a:ext cx="8784976" cy="1015663"/>
          </a:xfrm>
          <a:prstGeom prst="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42900" indent="-342900" algn="ctr"/>
            <a:r>
              <a:rPr lang="tr-TR" sz="2000" b="1" dirty="0" smtClean="0">
                <a:solidFill>
                  <a:schemeClr val="bg1"/>
                </a:solidFill>
              </a:rPr>
              <a:t>Hali hazırda bu Konseyin ilk örneğini bu yıl Tarım ve Orman Bakan Yardımcımız Sayın Fatih </a:t>
            </a:r>
            <a:r>
              <a:rPr lang="tr-TR" sz="2000" b="1" dirty="0" err="1" smtClean="0">
                <a:solidFill>
                  <a:schemeClr val="bg1"/>
                </a:solidFill>
              </a:rPr>
              <a:t>METİN’in</a:t>
            </a:r>
            <a:r>
              <a:rPr lang="tr-TR" sz="2000" b="1" dirty="0" smtClean="0">
                <a:solidFill>
                  <a:schemeClr val="bg1"/>
                </a:solidFill>
              </a:rPr>
              <a:t> başkanlığında yaptığımız ve Ticaret Bakanlığı yetkililerimiz ile tüm tarafların katıldığı toplantıda gösterdik</a:t>
            </a:r>
          </a:p>
        </p:txBody>
      </p:sp>
      <p:sp>
        <p:nvSpPr>
          <p:cNvPr id="12" name="Metin kutusu 11"/>
          <p:cNvSpPr txBox="1"/>
          <p:nvPr/>
        </p:nvSpPr>
        <p:spPr>
          <a:xfrm>
            <a:off x="8479804" y="6488668"/>
            <a:ext cx="468560" cy="369332"/>
          </a:xfrm>
          <a:prstGeom prst="rect">
            <a:avLst/>
          </a:prstGeom>
          <a:noFill/>
        </p:spPr>
        <p:txBody>
          <a:bodyPr wrap="square" rtlCol="0">
            <a:spAutoFit/>
          </a:bodyPr>
          <a:lstStyle/>
          <a:p>
            <a:r>
              <a:rPr lang="tr-TR" dirty="0" smtClean="0"/>
              <a:t>20</a:t>
            </a:r>
            <a:endParaRPr lang="tr-TR" dirty="0"/>
          </a:p>
        </p:txBody>
      </p:sp>
    </p:spTree>
    <p:extLst>
      <p:ext uri="{BB962C8B-B14F-4D97-AF65-F5344CB8AC3E}">
        <p14:creationId xmlns:p14="http://schemas.microsoft.com/office/powerpoint/2010/main" val="347095526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Yuvarlatılmış Dikdörtgen"/>
          <p:cNvSpPr/>
          <p:nvPr/>
        </p:nvSpPr>
        <p:spPr>
          <a:xfrm>
            <a:off x="1043608" y="260648"/>
            <a:ext cx="6696744" cy="1008112"/>
          </a:xfrm>
          <a:prstGeom prst="roundRect">
            <a:avLst/>
          </a:prstGeom>
          <a:solidFill>
            <a:srgbClr val="4F81BD">
              <a:lumMod val="40000"/>
              <a:lumOff val="60000"/>
            </a:srgbClr>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rtlCol="0" anchor="ctr"/>
          <a:lstStyle/>
          <a:p>
            <a:pPr lvl="0" algn="ctr"/>
            <a:r>
              <a:rPr kumimoji="0" lang="tr-TR" sz="2400" b="1" i="0" u="none" strike="noStrike" kern="0" cap="none" spc="0" normalizeH="0" baseline="0" noProof="0" dirty="0" smtClean="0">
                <a:ln>
                  <a:noFill/>
                </a:ln>
                <a:solidFill>
                  <a:srgbClr val="C0504D"/>
                </a:solidFill>
                <a:effectLst/>
                <a:uLnTx/>
                <a:uFillTx/>
                <a:latin typeface="Calibri"/>
                <a:ea typeface="+mn-ea"/>
                <a:cs typeface="+mn-cs"/>
              </a:rPr>
              <a:t> </a:t>
            </a:r>
            <a:r>
              <a:rPr lang="tr-TR" sz="2400" b="1" u="sng" kern="0" dirty="0">
                <a:solidFill>
                  <a:srgbClr val="C0504D"/>
                </a:solidFill>
                <a:latin typeface="Calibri"/>
              </a:rPr>
              <a:t>2018 Yılı Sektörümüz Açısından Zorlu Bir Yıl oldu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2400" b="0" i="0" u="none" strike="noStrike" kern="0" cap="none" spc="0" normalizeH="0" baseline="0" noProof="0" dirty="0" smtClean="0">
              <a:ln>
                <a:noFill/>
              </a:ln>
              <a:solidFill>
                <a:srgbClr val="C0504D"/>
              </a:solidFill>
              <a:effectLst/>
              <a:uLnTx/>
              <a:uFillTx/>
              <a:latin typeface="Calibri"/>
              <a:ea typeface="+mn-ea"/>
              <a:cs typeface="+mn-cs"/>
            </a:endParaRPr>
          </a:p>
        </p:txBody>
      </p:sp>
      <p:sp>
        <p:nvSpPr>
          <p:cNvPr id="6" name="Metin kutusu 5"/>
          <p:cNvSpPr txBox="1"/>
          <p:nvPr/>
        </p:nvSpPr>
        <p:spPr>
          <a:xfrm>
            <a:off x="8479804" y="6169699"/>
            <a:ext cx="468560" cy="369332"/>
          </a:xfrm>
          <a:prstGeom prst="rect">
            <a:avLst/>
          </a:prstGeom>
          <a:noFill/>
        </p:spPr>
        <p:txBody>
          <a:bodyPr wrap="square" rtlCol="0">
            <a:spAutoFit/>
          </a:bodyPr>
          <a:lstStyle/>
          <a:p>
            <a:r>
              <a:rPr lang="tr-TR" dirty="0" smtClean="0"/>
              <a:t>21</a:t>
            </a:r>
            <a:endParaRPr lang="tr-TR" dirty="0"/>
          </a:p>
        </p:txBody>
      </p:sp>
      <p:graphicFrame>
        <p:nvGraphicFramePr>
          <p:cNvPr id="9" name="Diyagram 8"/>
          <p:cNvGraphicFramePr/>
          <p:nvPr>
            <p:extLst>
              <p:ext uri="{D42A27DB-BD31-4B8C-83A1-F6EECF244321}">
                <p14:modId xmlns:p14="http://schemas.microsoft.com/office/powerpoint/2010/main" val="711473293"/>
              </p:ext>
            </p:extLst>
          </p:nvPr>
        </p:nvGraphicFramePr>
        <p:xfrm>
          <a:off x="395536" y="1527497"/>
          <a:ext cx="8208912" cy="481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Yuvarlatılmış Dikdörtgen 10"/>
          <p:cNvSpPr/>
          <p:nvPr/>
        </p:nvSpPr>
        <p:spPr>
          <a:xfrm>
            <a:off x="5200652" y="2196662"/>
            <a:ext cx="3207515" cy="2057400"/>
          </a:xfrm>
          <a:prstGeom prst="round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smtClean="0">
                <a:solidFill>
                  <a:prstClr val="white"/>
                </a:solidFill>
              </a:rPr>
              <a:t>2018 Yılında sektör 4 önemli çıkmazla baş etmek zorunda kaldı !!!</a:t>
            </a:r>
            <a:endParaRPr lang="tr-TR" sz="2800" b="1" dirty="0">
              <a:solidFill>
                <a:prstClr val="white"/>
              </a:solidFill>
            </a:endParaRPr>
          </a:p>
        </p:txBody>
      </p:sp>
    </p:spTree>
    <p:extLst>
      <p:ext uri="{BB962C8B-B14F-4D97-AF65-F5344CB8AC3E}">
        <p14:creationId xmlns:p14="http://schemas.microsoft.com/office/powerpoint/2010/main" val="20403784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10"/>
          <p:cNvSpPr/>
          <p:nvPr/>
        </p:nvSpPr>
        <p:spPr>
          <a:xfrm>
            <a:off x="657225" y="304800"/>
            <a:ext cx="7658100" cy="1143000"/>
          </a:xfrm>
          <a:prstGeom prst="roundRect">
            <a:avLst/>
          </a:prstGeom>
          <a:solidFill>
            <a:schemeClr val="tx2">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b="1" dirty="0" smtClean="0">
                <a:solidFill>
                  <a:prstClr val="white"/>
                </a:solidFill>
              </a:rPr>
              <a:t>Olağan Üstü Yılda Olağan Üstü Tedbirler Alındı</a:t>
            </a:r>
            <a:endParaRPr lang="tr-TR" sz="2800" b="1" dirty="0">
              <a:solidFill>
                <a:prstClr val="white"/>
              </a:solidFill>
            </a:endParaRPr>
          </a:p>
        </p:txBody>
      </p:sp>
      <p:sp>
        <p:nvSpPr>
          <p:cNvPr id="3" name="Dikdörtgen 2"/>
          <p:cNvSpPr/>
          <p:nvPr/>
        </p:nvSpPr>
        <p:spPr>
          <a:xfrm>
            <a:off x="512638" y="2204864"/>
            <a:ext cx="8058149" cy="1815882"/>
          </a:xfrm>
          <a:prstGeom prst="rect">
            <a:avLst/>
          </a:prstGeom>
        </p:spPr>
        <p:txBody>
          <a:bodyPr wrap="square">
            <a:spAutoFit/>
          </a:bodyPr>
          <a:lstStyle/>
          <a:p>
            <a:pPr marL="457200" indent="-457200">
              <a:buFont typeface="Arial" pitchFamily="34" charset="0"/>
              <a:buChar char="•"/>
            </a:pPr>
            <a:r>
              <a:rPr lang="tr-TR" sz="2800" b="1" dirty="0">
                <a:solidFill>
                  <a:prstClr val="black"/>
                </a:solidFill>
              </a:rPr>
              <a:t>Söz konusu sezonda ilki 300 bin ton, ikincisi 100 bin ton olmak üzere, iki ayrı, otonom ayçiçeği tohumu ithalat kontenjanı uygulandı</a:t>
            </a:r>
            <a:r>
              <a:rPr lang="tr-TR" sz="2800" b="1" dirty="0" smtClean="0">
                <a:solidFill>
                  <a:prstClr val="black"/>
                </a:solidFill>
              </a:rPr>
              <a:t>.</a:t>
            </a:r>
          </a:p>
          <a:p>
            <a:pPr marL="457200" indent="-457200">
              <a:buFont typeface="Arial" pitchFamily="34" charset="0"/>
              <a:buChar char="•"/>
            </a:pPr>
            <a:endParaRPr lang="tr-TR" sz="2800" b="1" dirty="0">
              <a:solidFill>
                <a:prstClr val="black"/>
              </a:solidFill>
            </a:endParaRPr>
          </a:p>
        </p:txBody>
      </p:sp>
      <p:sp>
        <p:nvSpPr>
          <p:cNvPr id="4" name="Dikdörtgen 3"/>
          <p:cNvSpPr/>
          <p:nvPr/>
        </p:nvSpPr>
        <p:spPr>
          <a:xfrm>
            <a:off x="525189" y="4509120"/>
            <a:ext cx="7886700" cy="1384995"/>
          </a:xfrm>
          <a:prstGeom prst="rect">
            <a:avLst/>
          </a:prstGeom>
        </p:spPr>
        <p:txBody>
          <a:bodyPr wrap="square">
            <a:spAutoFit/>
          </a:bodyPr>
          <a:lstStyle/>
          <a:p>
            <a:pPr marL="457200" indent="-457200">
              <a:buFont typeface="Arial" pitchFamily="34" charset="0"/>
              <a:buChar char="•"/>
            </a:pPr>
            <a:r>
              <a:rPr lang="tr-TR" sz="2800" b="1" dirty="0">
                <a:solidFill>
                  <a:prstClr val="black"/>
                </a:solidFill>
              </a:rPr>
              <a:t>Yıllara göre değişmekle birlikte yıllık ayçiçeği tohumu ithalatımız ortalama 700 bin ton civarındadır.</a:t>
            </a:r>
          </a:p>
        </p:txBody>
      </p:sp>
      <p:sp>
        <p:nvSpPr>
          <p:cNvPr id="6" name="Metin kutusu 5"/>
          <p:cNvSpPr txBox="1"/>
          <p:nvPr/>
        </p:nvSpPr>
        <p:spPr>
          <a:xfrm>
            <a:off x="8479804" y="6488668"/>
            <a:ext cx="468560" cy="369332"/>
          </a:xfrm>
          <a:prstGeom prst="rect">
            <a:avLst/>
          </a:prstGeom>
          <a:noFill/>
        </p:spPr>
        <p:txBody>
          <a:bodyPr wrap="square" rtlCol="0">
            <a:spAutoFit/>
          </a:bodyPr>
          <a:lstStyle/>
          <a:p>
            <a:r>
              <a:rPr lang="tr-TR" dirty="0" smtClean="0"/>
              <a:t>22</a:t>
            </a:r>
            <a:endParaRPr lang="tr-TR" dirty="0"/>
          </a:p>
        </p:txBody>
      </p:sp>
    </p:spTree>
    <p:extLst>
      <p:ext uri="{BB962C8B-B14F-4D97-AF65-F5344CB8AC3E}">
        <p14:creationId xmlns:p14="http://schemas.microsoft.com/office/powerpoint/2010/main" val="365385657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Dikdörtgen"/>
          <p:cNvSpPr/>
          <p:nvPr/>
        </p:nvSpPr>
        <p:spPr>
          <a:xfrm rot="733659">
            <a:off x="2436596" y="1219191"/>
            <a:ext cx="3024336" cy="864096"/>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prstClr val="black"/>
                </a:solidFill>
              </a:rPr>
              <a:t>Bakanlıklarımızı ziyaret ettik</a:t>
            </a:r>
            <a:endParaRPr lang="tr-TR" b="1" dirty="0">
              <a:solidFill>
                <a:prstClr val="black"/>
              </a:solidFill>
            </a:endParaRPr>
          </a:p>
        </p:txBody>
      </p:sp>
      <p:pic>
        <p:nvPicPr>
          <p:cNvPr id="5"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YSD\Desktop\20190916_130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0102">
            <a:off x="130380" y="2002305"/>
            <a:ext cx="341958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YSD\Desktop\20190916_1252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6358" y="1144336"/>
            <a:ext cx="2958842" cy="1722065"/>
          </a:xfrm>
          <a:prstGeom prst="rect">
            <a:avLst/>
          </a:prstGeom>
          <a:noFill/>
          <a:extLst>
            <a:ext uri="{909E8E84-426E-40DD-AFC4-6F175D3DCCD1}">
              <a14:hiddenFill xmlns:a14="http://schemas.microsoft.com/office/drawing/2010/main">
                <a:solidFill>
                  <a:srgbClr val="FFFFFF"/>
                </a:solidFill>
              </a14:hiddenFill>
            </a:ext>
          </a:extLst>
        </p:spPr>
      </p:pic>
      <p:sp>
        <p:nvSpPr>
          <p:cNvPr id="9" name="14 Dikdörtgen"/>
          <p:cNvSpPr/>
          <p:nvPr/>
        </p:nvSpPr>
        <p:spPr>
          <a:xfrm rot="415194">
            <a:off x="3742027" y="2660253"/>
            <a:ext cx="2918042" cy="1200329"/>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defRPr/>
            </a:pPr>
            <a:r>
              <a:rPr lang="tr-TR" kern="0" dirty="0" smtClean="0">
                <a:solidFill>
                  <a:sysClr val="windowText" lastClr="000000"/>
                </a:solidFill>
                <a:latin typeface="Arial" panose="020B0604020202020204" pitchFamily="34" charset="0"/>
                <a:cs typeface="Arial" panose="020B0604020202020204" pitchFamily="34" charset="0"/>
              </a:rPr>
              <a:t>Sektörümüzün sorunlarını ve öngörülerini </a:t>
            </a:r>
            <a:r>
              <a:rPr lang="tr-TR" kern="0" dirty="0" smtClean="0">
                <a:solidFill>
                  <a:sysClr val="windowText" lastClr="000000"/>
                </a:solidFill>
                <a:latin typeface="Arial" panose="020B0604020202020204" pitchFamily="34" charset="0"/>
                <a:cs typeface="Arial" panose="020B0604020202020204" pitchFamily="34" charset="0"/>
              </a:rPr>
              <a:t>Bakanlıklarımızla paylaştık</a:t>
            </a:r>
            <a:r>
              <a:rPr lang="tr-TR" kern="0" dirty="0" smtClean="0">
                <a:solidFill>
                  <a:sysClr val="windowText" lastClr="000000"/>
                </a:solidFill>
                <a:latin typeface="Arial" panose="020B0604020202020204" pitchFamily="34" charset="0"/>
                <a:cs typeface="Arial" panose="020B0604020202020204" pitchFamily="34" charset="0"/>
              </a:rPr>
              <a:t>. </a:t>
            </a:r>
            <a:endParaRPr lang="tr-TR" b="1" kern="0" dirty="0" smtClean="0">
              <a:solidFill>
                <a:sysClr val="windowText" lastClr="000000"/>
              </a:solidFill>
              <a:latin typeface="Arial" panose="020B0604020202020204" pitchFamily="34" charset="0"/>
              <a:cs typeface="Arial" panose="020B0604020202020204" pitchFamily="34" charset="0"/>
            </a:endParaRPr>
          </a:p>
        </p:txBody>
      </p:sp>
      <p:sp>
        <p:nvSpPr>
          <p:cNvPr id="10" name="14 Dikdörtgen"/>
          <p:cNvSpPr/>
          <p:nvPr/>
        </p:nvSpPr>
        <p:spPr>
          <a:xfrm>
            <a:off x="1028801" y="5349895"/>
            <a:ext cx="7776864" cy="1323439"/>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a:defRPr/>
            </a:pPr>
            <a:r>
              <a:rPr lang="tr-TR" sz="2000" kern="0" dirty="0" smtClean="0">
                <a:solidFill>
                  <a:sysClr val="windowText" lastClr="000000"/>
                </a:solidFill>
                <a:latin typeface="Arial" panose="020B0604020202020204" pitchFamily="34" charset="0"/>
                <a:cs typeface="Arial" panose="020B0604020202020204" pitchFamily="34" charset="0"/>
              </a:rPr>
              <a:t>İlk Defa Bu Yıl S</a:t>
            </a:r>
            <a:r>
              <a:rPr lang="tr-TR" sz="2000" kern="0" dirty="0" err="1" smtClean="0">
                <a:solidFill>
                  <a:sysClr val="windowText" lastClr="000000"/>
                </a:solidFill>
                <a:latin typeface="Arial" panose="020B0604020202020204" pitchFamily="34" charset="0"/>
                <a:cs typeface="Arial" panose="020B0604020202020204" pitchFamily="34" charset="0"/>
              </a:rPr>
              <a:t>ezon</a:t>
            </a:r>
            <a:r>
              <a:rPr lang="tr-TR" sz="2000" kern="0" dirty="0" smtClean="0">
                <a:solidFill>
                  <a:sysClr val="windowText" lastClr="000000"/>
                </a:solidFill>
                <a:latin typeface="Arial" panose="020B0604020202020204" pitchFamily="34" charset="0"/>
                <a:cs typeface="Arial" panose="020B0604020202020204" pitchFamily="34" charset="0"/>
              </a:rPr>
              <a:t> öncesinde Tarım ve Orman Bakanlığımızın Koordinasyonunda Ticaret Bakanlığı ve Sektörümüzle ortak toplantı yaptık, kararlar aldık.</a:t>
            </a:r>
          </a:p>
          <a:p>
            <a:pPr algn="just">
              <a:defRPr/>
            </a:pPr>
            <a:r>
              <a:rPr lang="tr-TR" sz="2000" kern="0" dirty="0" smtClean="0">
                <a:solidFill>
                  <a:sysClr val="windowText" lastClr="000000"/>
                </a:solidFill>
                <a:latin typeface="Arial" panose="020B0604020202020204" pitchFamily="34" charset="0"/>
                <a:cs typeface="Arial" panose="020B0604020202020204" pitchFamily="34" charset="0"/>
              </a:rPr>
              <a:t>Dengeli </a:t>
            </a:r>
            <a:r>
              <a:rPr lang="tr-TR" sz="2000" kern="0" dirty="0">
                <a:solidFill>
                  <a:sysClr val="windowText" lastClr="000000"/>
                </a:solidFill>
                <a:latin typeface="Arial" panose="020B0604020202020204" pitchFamily="34" charset="0"/>
                <a:cs typeface="Arial" panose="020B0604020202020204" pitchFamily="34" charset="0"/>
              </a:rPr>
              <a:t>B</a:t>
            </a:r>
            <a:r>
              <a:rPr lang="tr-TR" sz="2000" kern="0" dirty="0" smtClean="0">
                <a:solidFill>
                  <a:sysClr val="windowText" lastClr="000000"/>
                </a:solidFill>
                <a:latin typeface="Arial" panose="020B0604020202020204" pitchFamily="34" charset="0"/>
                <a:cs typeface="Arial" panose="020B0604020202020204" pitchFamily="34" charset="0"/>
              </a:rPr>
              <a:t>ir Piyasa Politikası İçin İşbirliğimiz Devam Edecek</a:t>
            </a:r>
            <a:endParaRPr lang="tr-TR" sz="2000" b="1" kern="0" dirty="0" smtClean="0">
              <a:solidFill>
                <a:sysClr val="windowText" lastClr="000000"/>
              </a:solidFill>
              <a:latin typeface="Arial" panose="020B0604020202020204" pitchFamily="34" charset="0"/>
              <a:cs typeface="Arial" panose="020B0604020202020204" pitchFamily="34" charset="0"/>
            </a:endParaRPr>
          </a:p>
        </p:txBody>
      </p:sp>
      <p:sp>
        <p:nvSpPr>
          <p:cNvPr id="3" name="Oval 2"/>
          <p:cNvSpPr/>
          <p:nvPr/>
        </p:nvSpPr>
        <p:spPr>
          <a:xfrm rot="20766547">
            <a:off x="90255" y="4469800"/>
            <a:ext cx="1512168" cy="936104"/>
          </a:xfrm>
          <a:prstGeom prst="ellipse">
            <a:avLst/>
          </a:prstGeom>
          <a:solidFill>
            <a:schemeClr val="tx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C00000"/>
                </a:solidFill>
              </a:rPr>
              <a:t>ÖNEMLİ GELİŞME</a:t>
            </a:r>
            <a:endParaRPr lang="tr-TR" b="1" dirty="0">
              <a:solidFill>
                <a:srgbClr val="C00000"/>
              </a:solidFill>
            </a:endParaRPr>
          </a:p>
        </p:txBody>
      </p:sp>
      <p:sp>
        <p:nvSpPr>
          <p:cNvPr id="11" name="Metin kutusu 10"/>
          <p:cNvSpPr txBox="1"/>
          <p:nvPr/>
        </p:nvSpPr>
        <p:spPr>
          <a:xfrm>
            <a:off x="8479804" y="6488668"/>
            <a:ext cx="468560" cy="369332"/>
          </a:xfrm>
          <a:prstGeom prst="rect">
            <a:avLst/>
          </a:prstGeom>
          <a:noFill/>
        </p:spPr>
        <p:txBody>
          <a:bodyPr wrap="square" rtlCol="0">
            <a:spAutoFit/>
          </a:bodyPr>
          <a:lstStyle/>
          <a:p>
            <a:r>
              <a:rPr lang="tr-TR" dirty="0" smtClean="0"/>
              <a:t>23</a:t>
            </a:r>
            <a:endParaRPr lang="tr-TR" dirty="0"/>
          </a:p>
        </p:txBody>
      </p:sp>
      <p:sp>
        <p:nvSpPr>
          <p:cNvPr id="12" name="5 Yuvarlatılmış Dikdörtgen"/>
          <p:cNvSpPr/>
          <p:nvPr/>
        </p:nvSpPr>
        <p:spPr>
          <a:xfrm rot="633040">
            <a:off x="1349102" y="3881511"/>
            <a:ext cx="2179624" cy="864096"/>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black"/>
                </a:solidFill>
              </a:rPr>
              <a:t>Yeni WEB sayfamızı faaliyete geçirdik</a:t>
            </a:r>
            <a:endParaRPr lang="tr-TR" dirty="0">
              <a:solidFill>
                <a:prstClr val="black"/>
              </a:solidFill>
            </a:endParaRPr>
          </a:p>
        </p:txBody>
      </p:sp>
      <p:sp>
        <p:nvSpPr>
          <p:cNvPr id="13" name="5 Yuvarlatılmış Dikdörtgen"/>
          <p:cNvSpPr/>
          <p:nvPr/>
        </p:nvSpPr>
        <p:spPr>
          <a:xfrm rot="21322025">
            <a:off x="3775881" y="4230666"/>
            <a:ext cx="2055108" cy="864096"/>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black"/>
                </a:solidFill>
              </a:rPr>
              <a:t>Ankara Çankaya ilçesinde yeni bir ofis satın aldık</a:t>
            </a:r>
            <a:endParaRPr lang="tr-TR" dirty="0">
              <a:solidFill>
                <a:prstClr val="black"/>
              </a:solidFill>
            </a:endParaRPr>
          </a:p>
        </p:txBody>
      </p:sp>
      <p:sp>
        <p:nvSpPr>
          <p:cNvPr id="14" name="5 Yuvarlatılmış Dikdörtgen"/>
          <p:cNvSpPr/>
          <p:nvPr/>
        </p:nvSpPr>
        <p:spPr>
          <a:xfrm rot="243008">
            <a:off x="6256134" y="4211795"/>
            <a:ext cx="2055108" cy="864096"/>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black"/>
                </a:solidFill>
              </a:rPr>
              <a:t>Bilim Kurulumuzu kurduk</a:t>
            </a:r>
            <a:endParaRPr lang="tr-TR" dirty="0">
              <a:solidFill>
                <a:prstClr val="black"/>
              </a:solidFill>
            </a:endParaRPr>
          </a:p>
        </p:txBody>
      </p:sp>
      <p:sp>
        <p:nvSpPr>
          <p:cNvPr id="17" name="5 Yuvarlatılmış Dikdörtgen"/>
          <p:cNvSpPr/>
          <p:nvPr/>
        </p:nvSpPr>
        <p:spPr>
          <a:xfrm>
            <a:off x="2858952" y="116632"/>
            <a:ext cx="4593368" cy="632305"/>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C00000"/>
                </a:solidFill>
              </a:rPr>
              <a:t>Neler Yaptık Neler</a:t>
            </a:r>
            <a:endParaRPr lang="tr-TR" sz="3600" b="1" dirty="0">
              <a:solidFill>
                <a:srgbClr val="C00000"/>
              </a:solidFill>
            </a:endParaRPr>
          </a:p>
        </p:txBody>
      </p:sp>
      <p:sp>
        <p:nvSpPr>
          <p:cNvPr id="15" name="5 Yuvarlatılmış Dikdörtgen"/>
          <p:cNvSpPr/>
          <p:nvPr/>
        </p:nvSpPr>
        <p:spPr>
          <a:xfrm rot="21319933">
            <a:off x="6962445" y="3008604"/>
            <a:ext cx="2055108" cy="864096"/>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black"/>
                </a:solidFill>
              </a:rPr>
              <a:t>Öngörülebilirliği sağladık</a:t>
            </a:r>
            <a:endParaRPr lang="tr-TR" dirty="0">
              <a:solidFill>
                <a:prstClr val="black"/>
              </a:solidFill>
            </a:endParaRPr>
          </a:p>
        </p:txBody>
      </p:sp>
    </p:spTree>
    <p:extLst>
      <p:ext uri="{BB962C8B-B14F-4D97-AF65-F5344CB8AC3E}">
        <p14:creationId xmlns:p14="http://schemas.microsoft.com/office/powerpoint/2010/main" val="225616816"/>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835696" y="188640"/>
            <a:ext cx="6696744" cy="100811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504D"/>
                </a:solidFill>
              </a:rPr>
              <a:t> </a:t>
            </a:r>
            <a:r>
              <a:rPr lang="tr-TR" sz="2400" b="1" u="sng" dirty="0" smtClean="0">
                <a:solidFill>
                  <a:srgbClr val="C0504D"/>
                </a:solidFill>
              </a:rPr>
              <a:t>SEKTÖRÜMÜZÜN GÜCÜ VE DERNEĞİMİZ</a:t>
            </a:r>
            <a:endParaRPr lang="tr-TR" sz="2400" dirty="0">
              <a:solidFill>
                <a:srgbClr val="C0504D"/>
              </a:solidFill>
            </a:endParaRPr>
          </a:p>
        </p:txBody>
      </p:sp>
      <p:sp>
        <p:nvSpPr>
          <p:cNvPr id="10" name="9 Dikdörtgen"/>
          <p:cNvSpPr/>
          <p:nvPr/>
        </p:nvSpPr>
        <p:spPr>
          <a:xfrm>
            <a:off x="107504" y="1628800"/>
            <a:ext cx="8928992" cy="1015663"/>
          </a:xfrm>
          <a:prstGeom prst="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42900" indent="-342900" algn="ctr"/>
            <a:r>
              <a:rPr lang="tr-TR" sz="2000" b="1" dirty="0" smtClean="0">
                <a:solidFill>
                  <a:prstClr val="white"/>
                </a:solidFill>
              </a:rPr>
              <a:t>Temel gıda maddesi üretiminde yer alan sektörümüzün yıllık işlem hacmi 9 milyar Doların üstündedir. Böylesine devasa bir işlem hacminin büyük kısmı Derneğimizin 53 üyesi tarafından gerçekleştirilmektedir.</a:t>
            </a:r>
          </a:p>
        </p:txBody>
      </p:sp>
      <p:sp>
        <p:nvSpPr>
          <p:cNvPr id="11" name="10 Dikdörtgen"/>
          <p:cNvSpPr/>
          <p:nvPr/>
        </p:nvSpPr>
        <p:spPr>
          <a:xfrm>
            <a:off x="107504" y="3356992"/>
            <a:ext cx="8928992" cy="1015663"/>
          </a:xfrm>
          <a:prstGeom prst="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42900" indent="-342900" algn="ctr"/>
            <a:r>
              <a:rPr lang="tr-TR" sz="2000" b="1" dirty="0" smtClean="0">
                <a:solidFill>
                  <a:prstClr val="white"/>
                </a:solidFill>
              </a:rPr>
              <a:t>İş alemindeki Sivil Toplum Örgütleri günümüzde Devlet örgütleri ile birlikte hareket etmekte ve politikalar geliştirmektedirler. Dünyada bunu başarabilen ülkeler çok daha kolay yol almakta ve rekabet gücü çok daha yüksek olmaktadır. </a:t>
            </a:r>
          </a:p>
        </p:txBody>
      </p:sp>
      <p:pic>
        <p:nvPicPr>
          <p:cNvPr id="6"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9" name="10 Dikdörtgen"/>
          <p:cNvSpPr/>
          <p:nvPr/>
        </p:nvSpPr>
        <p:spPr>
          <a:xfrm>
            <a:off x="102915" y="5085184"/>
            <a:ext cx="8928992" cy="1323439"/>
          </a:xfrm>
          <a:prstGeom prst="rect">
            <a:avLst/>
          </a:prstGeom>
          <a:solidFill>
            <a:schemeClr val="tx2">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342900" indent="-342900" algn="ctr"/>
            <a:r>
              <a:rPr lang="tr-TR" sz="2000" b="1" dirty="0" smtClean="0">
                <a:solidFill>
                  <a:prstClr val="white"/>
                </a:solidFill>
              </a:rPr>
              <a:t>Tarım ve gıda alanlarını birleştirici yapıdaki sektörümüzü temsil eden Derneğimiz önceki yıllarda olduğu gibi bundan sonra da kamuoyunu bilgilendirmeye ve sektörümüzün sorunlarını resmi makamlarla paylaşmaya </a:t>
            </a:r>
            <a:r>
              <a:rPr lang="tr-TR" sz="2000" b="1" dirty="0">
                <a:solidFill>
                  <a:prstClr val="white"/>
                </a:solidFill>
              </a:rPr>
              <a:t>her </a:t>
            </a:r>
            <a:r>
              <a:rPr lang="tr-TR" sz="2000" b="1" dirty="0" smtClean="0">
                <a:solidFill>
                  <a:prstClr val="white"/>
                </a:solidFill>
              </a:rPr>
              <a:t>zaman olduğu gibi etkili </a:t>
            </a:r>
            <a:r>
              <a:rPr lang="tr-TR" sz="2000" b="1" dirty="0">
                <a:solidFill>
                  <a:prstClr val="white"/>
                </a:solidFill>
              </a:rPr>
              <a:t>bir </a:t>
            </a:r>
            <a:r>
              <a:rPr lang="tr-TR" sz="2000" b="1" dirty="0" smtClean="0">
                <a:solidFill>
                  <a:prstClr val="white"/>
                </a:solidFill>
              </a:rPr>
              <a:t>biçimde devam edecektir. </a:t>
            </a:r>
          </a:p>
        </p:txBody>
      </p:sp>
      <p:sp>
        <p:nvSpPr>
          <p:cNvPr id="7" name="Metin kutusu 6"/>
          <p:cNvSpPr txBox="1"/>
          <p:nvPr/>
        </p:nvSpPr>
        <p:spPr>
          <a:xfrm>
            <a:off x="8479804" y="6488668"/>
            <a:ext cx="468560" cy="369332"/>
          </a:xfrm>
          <a:prstGeom prst="rect">
            <a:avLst/>
          </a:prstGeom>
          <a:noFill/>
        </p:spPr>
        <p:txBody>
          <a:bodyPr wrap="square" rtlCol="0">
            <a:spAutoFit/>
          </a:bodyPr>
          <a:lstStyle/>
          <a:p>
            <a:r>
              <a:rPr lang="tr-TR" dirty="0" smtClean="0"/>
              <a:t>24</a:t>
            </a:r>
            <a:endParaRPr lang="tr-TR" dirty="0"/>
          </a:p>
        </p:txBody>
      </p:sp>
    </p:spTree>
    <p:extLst>
      <p:ext uri="{BB962C8B-B14F-4D97-AF65-F5344CB8AC3E}">
        <p14:creationId xmlns:p14="http://schemas.microsoft.com/office/powerpoint/2010/main" val="1737354123"/>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Yuvarlatılmış Dikdörtgen 1"/>
          <p:cNvSpPr/>
          <p:nvPr/>
        </p:nvSpPr>
        <p:spPr>
          <a:xfrm>
            <a:off x="827584" y="1916832"/>
            <a:ext cx="7560840" cy="3816424"/>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smtClean="0">
                <a:solidFill>
                  <a:schemeClr val="accent1">
                    <a:lumMod val="75000"/>
                  </a:schemeClr>
                </a:solidFill>
                <a:latin typeface="Arial Black" pitchFamily="34" charset="0"/>
              </a:rPr>
              <a:t>TEŞEKKÜRLER</a:t>
            </a:r>
          </a:p>
        </p:txBody>
      </p:sp>
    </p:spTree>
    <p:extLst>
      <p:ext uri="{BB962C8B-B14F-4D97-AF65-F5344CB8AC3E}">
        <p14:creationId xmlns:p14="http://schemas.microsoft.com/office/powerpoint/2010/main" val="4247750930"/>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pc\AppData\Local\Microsoft\Windows\Temporary Internet Files\Content.IE5\CDTK29I8\insana-mutluluk-veren-aycicek-tarlalari-1[1].png"/>
          <p:cNvPicPr>
            <a:picLocks noChangeAspect="1" noChangeArrowheads="1"/>
          </p:cNvPicPr>
          <p:nvPr/>
        </p:nvPicPr>
        <p:blipFill>
          <a:blip r:embed="rId2" cstate="print"/>
          <a:srcRect/>
          <a:stretch>
            <a:fillRect/>
          </a:stretch>
        </p:blipFill>
        <p:spPr bwMode="auto">
          <a:xfrm rot="21014079">
            <a:off x="2144341" y="2804824"/>
            <a:ext cx="4800600" cy="3200400"/>
          </a:xfrm>
          <a:prstGeom prst="rect">
            <a:avLst/>
          </a:prstGeom>
          <a:solidFill>
            <a:srgbClr val="FFFFFF">
              <a:shade val="85000"/>
            </a:srgbClr>
          </a:solidFill>
          <a:ln w="190500" cap="sq">
            <a:solidFill>
              <a:srgbClr val="69676D">
                <a:lumMod val="40000"/>
                <a:lumOff val="60000"/>
              </a:srgb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Yuvarlatılmış Dikdörtgen"/>
          <p:cNvSpPr/>
          <p:nvPr/>
        </p:nvSpPr>
        <p:spPr>
          <a:xfrm>
            <a:off x="1619672" y="332656"/>
            <a:ext cx="7165304" cy="1440160"/>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smtClean="0">
                <a:solidFill>
                  <a:prstClr val="black"/>
                </a:solidFill>
              </a:rPr>
              <a:t>SEKTÖRÜMÜZDE DURUM NE?</a:t>
            </a:r>
            <a:endParaRPr lang="tr-TR" sz="3600" b="1" dirty="0">
              <a:solidFill>
                <a:prstClr val="black"/>
              </a:solidFill>
            </a:endParaRPr>
          </a:p>
        </p:txBody>
      </p:sp>
      <p:pic>
        <p:nvPicPr>
          <p:cNvPr id="5" name="Picture 4" descr="C:\Users\Selcuk\logo bitkis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54970"/>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763688" y="476672"/>
            <a:ext cx="7128792" cy="1440160"/>
          </a:xfrm>
          <a:solidFill>
            <a:schemeClr val="tx2">
              <a:lumMod val="75000"/>
            </a:schemeClr>
          </a:solidFill>
        </p:spPr>
        <p:txBody>
          <a:bodyPr>
            <a:noAutofit/>
          </a:bodyPr>
          <a:lstStyle/>
          <a:p>
            <a:r>
              <a:rPr 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Ülkemizin Yağlı </a:t>
            </a:r>
            <a:r>
              <a:rPr lang="tr-T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tohum ve türevleri </a:t>
            </a:r>
            <a:r>
              <a:rPr 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ithalatı yıllık </a:t>
            </a:r>
            <a:br>
              <a:rPr 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3-3,5 </a:t>
            </a:r>
            <a:r>
              <a:rPr lang="tr-T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milyar</a:t>
            </a:r>
            <a:r>
              <a:rPr lang="tr-T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dolarlık </a:t>
            </a:r>
            <a:r>
              <a:rPr 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hacimle tarımsal ürün ithalatında ilk </a:t>
            </a:r>
            <a:r>
              <a:rPr lang="tr-TR"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sırada</a:t>
            </a:r>
            <a:r>
              <a:rPr 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tr-TR"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400" b="1" dirty="0" smtClean="0">
              <a:solidFill>
                <a:schemeClr val="bg1"/>
              </a:solidFill>
            </a:endParaRPr>
          </a:p>
        </p:txBody>
      </p:sp>
      <p:sp>
        <p:nvSpPr>
          <p:cNvPr id="8" name="Başlık 1"/>
          <p:cNvSpPr txBox="1">
            <a:spLocks/>
          </p:cNvSpPr>
          <p:nvPr/>
        </p:nvSpPr>
        <p:spPr>
          <a:xfrm>
            <a:off x="395536" y="4667597"/>
            <a:ext cx="7726897" cy="1800200"/>
          </a:xfrm>
          <a:prstGeom prst="rect">
            <a:avLst/>
          </a:prstGeom>
          <a:solidFill>
            <a:schemeClr val="tx2">
              <a:lumMod val="75000"/>
            </a:schemeClr>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lang="tr-TR" sz="3400" kern="1200">
                <a:solidFill>
                  <a:schemeClr val="tx2">
                    <a:lumMod val="75000"/>
                  </a:schemeClr>
                </a:solidFill>
                <a:latin typeface="+mj-lt"/>
                <a:ea typeface="+mj-ea"/>
                <a:cs typeface="+mj-cs"/>
              </a:defRPr>
            </a:lvl1pPr>
          </a:lstStyle>
          <a:p>
            <a:pPr algn="ct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Yağlı tohum ve türevleri, Petrol, makine ve demir –çelikten sonra yaptığımız en büyük 10 ödeme kalemi içinde !!!</a:t>
            </a:r>
          </a:p>
          <a:p>
            <a:pPr algn="ctr"/>
            <a:endParaRPr sz="2800" b="1" dirty="0" smtClean="0">
              <a:solidFill>
                <a:prstClr val="white"/>
              </a:solidFill>
            </a:endParaRPr>
          </a:p>
        </p:txBody>
      </p:sp>
      <p:sp>
        <p:nvSpPr>
          <p:cNvPr id="4" name="Başlık 1"/>
          <p:cNvSpPr txBox="1">
            <a:spLocks/>
          </p:cNvSpPr>
          <p:nvPr/>
        </p:nvSpPr>
        <p:spPr>
          <a:xfrm>
            <a:off x="899593" y="2420888"/>
            <a:ext cx="7776864" cy="1800200"/>
          </a:xfrm>
          <a:prstGeom prst="rect">
            <a:avLst/>
          </a:prstGeom>
          <a:solidFill>
            <a:schemeClr val="tx2">
              <a:lumMod val="75000"/>
            </a:schemeClr>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lang="tr-TR" sz="3400" kern="1200">
                <a:solidFill>
                  <a:schemeClr val="tx2">
                    <a:lumMod val="75000"/>
                  </a:schemeClr>
                </a:solidFill>
                <a:latin typeface="+mj-lt"/>
                <a:ea typeface="+mj-ea"/>
                <a:cs typeface="+mj-cs"/>
              </a:defRPr>
            </a:lvl1pPr>
          </a:lstStyle>
          <a:p>
            <a:pPr algn="ct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sz="28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Tarım ürünleri ticaretinde dış ticaret açığımız yokken, Yağlı tohum ve türevlerinde dış ticaret açığımız yıllık 2,5-3 milyar $ </a:t>
            </a:r>
          </a:p>
          <a:p>
            <a:pPr algn="ctr"/>
            <a:endParaRPr sz="2800" b="1" dirty="0" smtClean="0">
              <a:solidFill>
                <a:prstClr val="white"/>
              </a:solidFill>
            </a:endParaRPr>
          </a:p>
        </p:txBody>
      </p:sp>
      <p:pic>
        <p:nvPicPr>
          <p:cNvPr id="6"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8479804" y="6488668"/>
            <a:ext cx="468560" cy="369332"/>
          </a:xfrm>
          <a:prstGeom prst="rect">
            <a:avLst/>
          </a:prstGeom>
          <a:noFill/>
        </p:spPr>
        <p:txBody>
          <a:bodyPr wrap="square" rtlCol="0">
            <a:spAutoFit/>
          </a:bodyPr>
          <a:lstStyle/>
          <a:p>
            <a:r>
              <a:rPr lang="tr-TR" dirty="0"/>
              <a:t>2</a:t>
            </a:r>
          </a:p>
        </p:txBody>
      </p:sp>
    </p:spTree>
    <p:extLst>
      <p:ext uri="{BB962C8B-B14F-4D97-AF65-F5344CB8AC3E}">
        <p14:creationId xmlns:p14="http://schemas.microsoft.com/office/powerpoint/2010/main" val="274200692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12608" y="2132856"/>
            <a:ext cx="8086937" cy="4140460"/>
          </a:xfrm>
          <a:prstGeom prst="rect">
            <a:avLst/>
          </a:prstGeom>
          <a:solidFill>
            <a:schemeClr val="tx2">
              <a:lumMod val="75000"/>
            </a:schemeClr>
          </a:solidFill>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lang="tr-TR" sz="3400" kern="1200">
                <a:solidFill>
                  <a:schemeClr val="tx2">
                    <a:lumMod val="75000"/>
                  </a:schemeClr>
                </a:solidFill>
                <a:latin typeface="+mj-lt"/>
                <a:ea typeface="+mj-ea"/>
                <a:cs typeface="+mj-cs"/>
              </a:defRPr>
            </a:lvl1pPr>
          </a:lstStyle>
          <a:p>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Petrol, </a:t>
            </a:r>
          </a:p>
          <a:p>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Makine</a:t>
            </a:r>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Demir çelik</a:t>
            </a:r>
            <a:endPar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Kimyasal </a:t>
            </a:r>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ürünler 5,5 milyar $,</a:t>
            </a:r>
          </a:p>
          <a:p>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Optik, fotoğraf, kontrol, tıbbi alet 4,8 milyar $,</a:t>
            </a:r>
          </a:p>
          <a:p>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Eczacılık ürünleri 4,5 milyar </a:t>
            </a: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Bakır ve bakırdan eşya 3,6 milyar $,</a:t>
            </a:r>
          </a:p>
          <a:p>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Yağlı Tohumlu </a:t>
            </a:r>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bitkiler ve türevleri </a:t>
            </a:r>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 milyar $,</a:t>
            </a:r>
          </a:p>
          <a:p>
            <a:r>
              <a:rPr lang="tr-TR" sz="2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tr-TR" sz="2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Alüminyum ve alüminyumdan eşya 3,5 milyar $,</a:t>
            </a:r>
          </a:p>
          <a:p>
            <a:pPr algn="r"/>
            <a:endParaRPr lang="tr-TR" sz="1400" b="1" dirty="0" smtClean="0">
              <a:solidFill>
                <a:schemeClr val="bg1"/>
              </a:solidFill>
            </a:endParaRPr>
          </a:p>
          <a:p>
            <a:pPr algn="r"/>
            <a:r>
              <a:rPr lang="tr-TR" sz="1400" b="1" dirty="0" smtClean="0">
                <a:solidFill>
                  <a:schemeClr val="bg1"/>
                </a:solidFill>
              </a:rPr>
              <a:t>TUİK 2017</a:t>
            </a:r>
          </a:p>
          <a:p>
            <a:pPr algn="r"/>
            <a:endParaRPr lang="tr-TR" sz="1400" b="1" dirty="0" smtClean="0">
              <a:solidFill>
                <a:schemeClr val="bg1"/>
              </a:solidFill>
            </a:endParaRPr>
          </a:p>
        </p:txBody>
      </p:sp>
      <p:pic>
        <p:nvPicPr>
          <p:cNvPr id="6"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9" name="5 Yuvarlatılmış Dikdörtgen"/>
          <p:cNvSpPr/>
          <p:nvPr/>
        </p:nvSpPr>
        <p:spPr>
          <a:xfrm>
            <a:off x="1619672" y="260648"/>
            <a:ext cx="7128792" cy="136815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b="1" dirty="0" smtClean="0">
              <a:solidFill>
                <a:srgbClr val="C00000"/>
              </a:solidFill>
            </a:endParaRPr>
          </a:p>
          <a:p>
            <a:pPr algn="ctr"/>
            <a:endParaRPr lang="tr-TR" sz="4000" b="1" dirty="0" smtClean="0">
              <a:solidFill>
                <a:srgbClr val="C00000"/>
              </a:solidFill>
            </a:endParaRPr>
          </a:p>
          <a:p>
            <a:pPr lvl="0"/>
            <a:r>
              <a:rPr lang="tr-TR" sz="3600" b="1" dirty="0">
                <a:solidFill>
                  <a:srgbClr val="FF0000"/>
                </a:solidFill>
              </a:rPr>
              <a:t>Ülkemizin Önemli İthalat Kalemleri </a:t>
            </a:r>
          </a:p>
          <a:p>
            <a:pPr algn="ctr"/>
            <a:endParaRPr lang="tr-TR" sz="4000" dirty="0" smtClean="0">
              <a:solidFill>
                <a:srgbClr val="FF0000"/>
              </a:solidFill>
              <a:latin typeface="Bauhaus 93" pitchFamily="82" charset="0"/>
            </a:endParaRPr>
          </a:p>
          <a:p>
            <a:pPr algn="ctr"/>
            <a:endParaRPr lang="tr-TR" sz="4000" dirty="0">
              <a:solidFill>
                <a:srgbClr val="C00000"/>
              </a:solidFill>
            </a:endParaRPr>
          </a:p>
        </p:txBody>
      </p:sp>
      <p:sp>
        <p:nvSpPr>
          <p:cNvPr id="5" name="Metin kutusu 4"/>
          <p:cNvSpPr txBox="1"/>
          <p:nvPr/>
        </p:nvSpPr>
        <p:spPr>
          <a:xfrm>
            <a:off x="8479804" y="6488668"/>
            <a:ext cx="468560" cy="369332"/>
          </a:xfrm>
          <a:prstGeom prst="rect">
            <a:avLst/>
          </a:prstGeom>
          <a:noFill/>
        </p:spPr>
        <p:txBody>
          <a:bodyPr wrap="square" rtlCol="0">
            <a:spAutoFit/>
          </a:bodyPr>
          <a:lstStyle/>
          <a:p>
            <a:r>
              <a:rPr lang="tr-TR" dirty="0"/>
              <a:t>3</a:t>
            </a:r>
          </a:p>
        </p:txBody>
      </p:sp>
    </p:spTree>
    <p:extLst>
      <p:ext uri="{BB962C8B-B14F-4D97-AF65-F5344CB8AC3E}">
        <p14:creationId xmlns:p14="http://schemas.microsoft.com/office/powerpoint/2010/main" val="685784330"/>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4 Dikdörtgen"/>
          <p:cNvSpPr/>
          <p:nvPr/>
        </p:nvSpPr>
        <p:spPr>
          <a:xfrm rot="20909345">
            <a:off x="338783" y="2264816"/>
            <a:ext cx="4491580" cy="2800767"/>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2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Hammadde ihtiyacımızı</a:t>
            </a:r>
            <a:r>
              <a:rPr kumimoji="0" lang="tr-TR" sz="2200" b="0" i="0" u="none" strike="noStrike" kern="0" cap="none" spc="0" normalizeH="0" noProof="0" dirty="0" smtClean="0">
                <a:ln>
                  <a:noFill/>
                </a:ln>
                <a:solidFill>
                  <a:sysClr val="windowText" lastClr="000000"/>
                </a:solidFill>
                <a:effectLst/>
                <a:uLnTx/>
                <a:uFillTx/>
                <a:latin typeface="Arial" panose="020B0604020202020204" pitchFamily="34" charset="0"/>
                <a:cs typeface="Arial" panose="020B0604020202020204" pitchFamily="34" charset="0"/>
              </a:rPr>
              <a:t> karşılamak</a:t>
            </a:r>
            <a:r>
              <a:rPr kumimoji="0" lang="tr-TR" sz="22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için;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2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t>
            </a:r>
            <a:r>
              <a:rPr kumimoji="0" lang="tr-TR" sz="2400" b="0" i="0" u="none" strike="noStrike" kern="0" cap="none" spc="0" normalizeH="0" baseline="0" noProof="0" dirty="0" smtClean="0">
                <a:ln>
                  <a:noFill/>
                </a:ln>
                <a:solidFill>
                  <a:sysClr val="windowText" lastClr="000000"/>
                </a:solidFill>
                <a:effectLst/>
                <a:uLnTx/>
                <a:uFillTx/>
              </a:rPr>
              <a:t>ekim alanımızı 2 katına çıkarmalı</a:t>
            </a:r>
            <a:endParaRPr kumimoji="0" lang="tr-TR" sz="22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2,5-3 milyon ton </a:t>
            </a:r>
            <a:r>
              <a:rPr kumimoji="0" lang="tr-TR" sz="4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ayçiçeği tohumu </a:t>
            </a:r>
            <a:r>
              <a:rPr kumimoji="0" lang="tr-TR" sz="28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üretmeliyiz!</a:t>
            </a:r>
            <a:endParaRPr kumimoji="0" lang="tr-TR"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6 Dikdörtgen"/>
          <p:cNvSpPr/>
          <p:nvPr/>
        </p:nvSpPr>
        <p:spPr>
          <a:xfrm>
            <a:off x="1403648" y="260648"/>
            <a:ext cx="7344816" cy="1323439"/>
          </a:xfrm>
          <a:prstGeom prst="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lvl="0" algn="ctr">
              <a:defRPr/>
            </a:pPr>
            <a:r>
              <a:rPr lang="tr-TR" sz="4000" kern="0" dirty="0" smtClean="0">
                <a:solidFill>
                  <a:sysClr val="windowText" lastClr="000000"/>
                </a:solidFill>
              </a:rPr>
              <a:t>Ayçiçeği tohumu üretimimiz </a:t>
            </a:r>
            <a:r>
              <a:rPr lang="tr-TR" sz="4000" kern="0" dirty="0" smtClean="0">
                <a:solidFill>
                  <a:srgbClr val="C00000"/>
                </a:solidFill>
              </a:rPr>
              <a:t> </a:t>
            </a:r>
          </a:p>
          <a:p>
            <a:pPr lvl="0" algn="ctr">
              <a:defRPr/>
            </a:pPr>
            <a:r>
              <a:rPr lang="tr-TR" sz="4000" b="1" kern="0" dirty="0" smtClean="0">
                <a:solidFill>
                  <a:srgbClr val="C00000"/>
                </a:solidFill>
              </a:rPr>
              <a:t>1,3-1,5 milyon </a:t>
            </a:r>
            <a:r>
              <a:rPr lang="tr-TR" sz="4000" kern="0" dirty="0" smtClean="0">
                <a:solidFill>
                  <a:sysClr val="windowText" lastClr="000000"/>
                </a:solidFill>
              </a:rPr>
              <a:t>ton</a:t>
            </a:r>
          </a:p>
        </p:txBody>
      </p:sp>
      <p:pic>
        <p:nvPicPr>
          <p:cNvPr id="8"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afik 9"/>
          <p:cNvGraphicFramePr/>
          <p:nvPr>
            <p:extLst>
              <p:ext uri="{D42A27DB-BD31-4B8C-83A1-F6EECF244321}">
                <p14:modId xmlns:p14="http://schemas.microsoft.com/office/powerpoint/2010/main" val="62482007"/>
              </p:ext>
            </p:extLst>
          </p:nvPr>
        </p:nvGraphicFramePr>
        <p:xfrm>
          <a:off x="5308426" y="4005064"/>
          <a:ext cx="3456384"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467811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Dikdörtgen"/>
          <p:cNvSpPr/>
          <p:nvPr/>
        </p:nvSpPr>
        <p:spPr>
          <a:xfrm>
            <a:off x="323528" y="1700808"/>
            <a:ext cx="8568952" cy="2880320"/>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kern="0" dirty="0" smtClean="0">
                <a:solidFill>
                  <a:sysClr val="windowText" lastClr="000000"/>
                </a:solidFill>
              </a:rPr>
              <a:t>Türkiye; Bitkisel yağ üretiminde hammadde</a:t>
            </a:r>
            <a:r>
              <a:rPr lang="tr-TR" sz="4800" b="1" kern="0" dirty="0" smtClean="0">
                <a:solidFill>
                  <a:srgbClr val="C00000"/>
                </a:solidFill>
              </a:rPr>
              <a:t> ihtiyacının </a:t>
            </a:r>
            <a:r>
              <a:rPr lang="tr-TR" sz="4800" b="1" kern="0" dirty="0" smtClean="0">
                <a:solidFill>
                  <a:srgbClr val="C00000"/>
                </a:solidFill>
                <a:latin typeface="Arial Black" pitchFamily="34" charset="0"/>
              </a:rPr>
              <a:t>% 75’ini </a:t>
            </a:r>
            <a:r>
              <a:rPr lang="tr-TR" sz="4800" b="1" kern="0" dirty="0" smtClean="0">
                <a:solidFill>
                  <a:sysClr val="windowText" lastClr="000000"/>
                </a:solidFill>
              </a:rPr>
              <a:t>yurtdışından karşılıyor </a:t>
            </a:r>
            <a:endParaRPr lang="tr-TR" sz="4800"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738" y="4221088"/>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C:\Users\Selcuk\logo bitkis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479804" y="6488668"/>
            <a:ext cx="468560" cy="369332"/>
          </a:xfrm>
          <a:prstGeom prst="rect">
            <a:avLst/>
          </a:prstGeom>
          <a:noFill/>
        </p:spPr>
        <p:txBody>
          <a:bodyPr wrap="square" rtlCol="0">
            <a:spAutoFit/>
          </a:bodyPr>
          <a:lstStyle/>
          <a:p>
            <a:r>
              <a:rPr lang="tr-TR" dirty="0"/>
              <a:t>5</a:t>
            </a:r>
          </a:p>
        </p:txBody>
      </p:sp>
    </p:spTree>
    <p:extLst>
      <p:ext uri="{BB962C8B-B14F-4D97-AF65-F5344CB8AC3E}">
        <p14:creationId xmlns:p14="http://schemas.microsoft.com/office/powerpoint/2010/main" val="346195966"/>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44824"/>
            <a:ext cx="8229600" cy="4525963"/>
          </a:xfr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r>
              <a:rPr lang="tr-TR" sz="3600" b="1" dirty="0" smtClean="0"/>
              <a:t>Çiftçimizin yetiştirme kültürünü </a:t>
            </a:r>
            <a:r>
              <a:rPr lang="tr-TR" sz="3600" b="1" dirty="0"/>
              <a:t>en iyi </a:t>
            </a:r>
            <a:r>
              <a:rPr lang="tr-TR" sz="3600" b="1" dirty="0" smtClean="0"/>
              <a:t>bildiği yağ bitkisi </a:t>
            </a:r>
            <a:r>
              <a:rPr lang="tr-TR" sz="3600" b="1" dirty="0" err="1" smtClean="0"/>
              <a:t>AYÇİÇEĞİ’dir</a:t>
            </a:r>
            <a:r>
              <a:rPr lang="tr-TR" sz="3600" b="1" dirty="0" smtClean="0"/>
              <a:t> …</a:t>
            </a:r>
          </a:p>
          <a:p>
            <a:pPr>
              <a:buNone/>
            </a:pPr>
            <a:endParaRPr lang="tr-TR" sz="3600" b="1" dirty="0" smtClean="0"/>
          </a:p>
          <a:p>
            <a:endParaRPr lang="tr-TR" sz="3600" b="1" dirty="0" smtClean="0"/>
          </a:p>
          <a:p>
            <a:r>
              <a:rPr lang="tr-TR" sz="3600" b="1" dirty="0" smtClean="0"/>
              <a:t>Yurt dışı bağımlılığı kritik seviyeyi aşmış olan sıvı yağ açığımızın kapatılmasındaki en önemli yağ bitkisi; </a:t>
            </a:r>
            <a:r>
              <a:rPr lang="tr-TR" sz="3600" b="1" dirty="0" err="1" smtClean="0"/>
              <a:t>AYÇİÇEĞİ’dir</a:t>
            </a:r>
            <a:r>
              <a:rPr lang="tr-TR" sz="3600" b="1" dirty="0" smtClean="0"/>
              <a:t>.</a:t>
            </a:r>
          </a:p>
          <a:p>
            <a:endParaRPr lang="tr-TR" sz="3600" b="1" dirty="0" smtClean="0"/>
          </a:p>
          <a:p>
            <a:endParaRPr lang="tr-TR" sz="3600" b="1" dirty="0" smtClean="0"/>
          </a:p>
        </p:txBody>
      </p:sp>
      <p:sp>
        <p:nvSpPr>
          <p:cNvPr id="6" name="5 Yuvarlatılmış Dikdörtgen"/>
          <p:cNvSpPr/>
          <p:nvPr/>
        </p:nvSpPr>
        <p:spPr>
          <a:xfrm>
            <a:off x="1403648" y="404664"/>
            <a:ext cx="7632848" cy="1152128"/>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b="1" dirty="0" smtClean="0">
              <a:solidFill>
                <a:srgbClr val="C00000"/>
              </a:solidFill>
            </a:endParaRPr>
          </a:p>
          <a:p>
            <a:pPr algn="ctr"/>
            <a:r>
              <a:rPr lang="tr-TR" sz="4000" b="1" dirty="0" smtClean="0">
                <a:solidFill>
                  <a:srgbClr val="C00000"/>
                </a:solidFill>
              </a:rPr>
              <a:t>Hammadde Açığımızın kapatılması</a:t>
            </a:r>
            <a:endParaRPr lang="tr-TR" sz="6600" dirty="0" smtClean="0">
              <a:solidFill>
                <a:srgbClr val="C00000"/>
              </a:solidFill>
              <a:latin typeface="Bauhaus 93" pitchFamily="82" charset="0"/>
            </a:endParaRPr>
          </a:p>
          <a:p>
            <a:pPr algn="ctr"/>
            <a:endParaRPr lang="tr-TR" sz="4000" dirty="0">
              <a:solidFill>
                <a:srgbClr val="C00000"/>
              </a:solidFill>
            </a:endParaRPr>
          </a:p>
        </p:txBody>
      </p:sp>
      <p:pic>
        <p:nvPicPr>
          <p:cNvPr id="4"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509973" y="3100586"/>
            <a:ext cx="2520468" cy="1327686"/>
          </a:xfrm>
          <a:prstGeom prst="ellipse">
            <a:avLst/>
          </a:prstGeom>
          <a:solidFill>
            <a:schemeClr val="tx2">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C00000"/>
                </a:solidFill>
              </a:rPr>
              <a:t>Buradan hareketle</a:t>
            </a:r>
            <a:endParaRPr lang="tr-TR" sz="2400" b="1" dirty="0">
              <a:solidFill>
                <a:srgbClr val="C00000"/>
              </a:solidFill>
            </a:endParaRPr>
          </a:p>
        </p:txBody>
      </p:sp>
      <p:sp>
        <p:nvSpPr>
          <p:cNvPr id="7" name="Metin kutusu 6"/>
          <p:cNvSpPr txBox="1"/>
          <p:nvPr/>
        </p:nvSpPr>
        <p:spPr>
          <a:xfrm>
            <a:off x="8479804" y="6488668"/>
            <a:ext cx="468560" cy="369332"/>
          </a:xfrm>
          <a:prstGeom prst="rect">
            <a:avLst/>
          </a:prstGeom>
          <a:noFill/>
        </p:spPr>
        <p:txBody>
          <a:bodyPr wrap="square" rtlCol="0">
            <a:spAutoFit/>
          </a:bodyPr>
          <a:lstStyle/>
          <a:p>
            <a:r>
              <a:rPr lang="tr-TR" dirty="0"/>
              <a:t>6</a:t>
            </a:r>
          </a:p>
        </p:txBody>
      </p:sp>
    </p:spTree>
    <p:extLst>
      <p:ext uri="{BB962C8B-B14F-4D97-AF65-F5344CB8AC3E}">
        <p14:creationId xmlns:p14="http://schemas.microsoft.com/office/powerpoint/2010/main" val="346195966"/>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132856"/>
            <a:ext cx="8568952" cy="4525963"/>
          </a:xfr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lnSpcReduction="10000"/>
          </a:bodyPr>
          <a:lstStyle/>
          <a:p>
            <a:pPr algn="just"/>
            <a:r>
              <a:rPr lang="tr-TR" sz="2800" b="1" dirty="0" err="1" smtClean="0"/>
              <a:t>Kanola</a:t>
            </a:r>
            <a:r>
              <a:rPr lang="tr-TR" sz="2800" b="1" dirty="0" smtClean="0"/>
              <a:t>, soya ve </a:t>
            </a:r>
            <a:r>
              <a:rPr lang="tr-TR" sz="2800" b="1" dirty="0" err="1" smtClean="0"/>
              <a:t>aspir</a:t>
            </a:r>
            <a:r>
              <a:rPr lang="tr-TR" sz="2800" b="1" dirty="0" smtClean="0"/>
              <a:t> türlerinde istenilen ekim potansiyeline bir türlü ulaşılamıyor.</a:t>
            </a:r>
          </a:p>
          <a:p>
            <a:pPr algn="just"/>
            <a:r>
              <a:rPr lang="tr-TR" sz="2800" b="1" dirty="0" smtClean="0"/>
              <a:t>Özellikle TİGEM ve çiftçilerimize ait binlerce dekar kıraç arazi boş beklemektedir.</a:t>
            </a:r>
          </a:p>
          <a:p>
            <a:pPr algn="just"/>
            <a:r>
              <a:rPr lang="tr-TR" sz="2800" b="1" dirty="0" smtClean="0"/>
              <a:t>Yağ bitkileri; arta kalan yağlı küspe ile aynı zamanda çok kaliteli bir yem bitkisidir. Bu sebeple TİGEM arazilerinde yem bitkisi için ayrılan alanların bir kısmı yağ bitkilerine kaydırılmalıdır. Böylece yağ bitkisi yetiştirilmesi ile hem yağ </a:t>
            </a:r>
            <a:r>
              <a:rPr lang="tr-TR" sz="2800" b="1" dirty="0" err="1" smtClean="0"/>
              <a:t>hemde</a:t>
            </a:r>
            <a:r>
              <a:rPr lang="tr-TR" sz="2800" b="1" dirty="0" smtClean="0"/>
              <a:t> yem bitkisi elde edilmiş olacaktır</a:t>
            </a:r>
            <a:endParaRPr lang="tr-TR" sz="2800" b="1" dirty="0"/>
          </a:p>
        </p:txBody>
      </p:sp>
      <p:sp>
        <p:nvSpPr>
          <p:cNvPr id="6" name="5 Yuvarlatılmış Dikdörtgen"/>
          <p:cNvSpPr/>
          <p:nvPr/>
        </p:nvSpPr>
        <p:spPr>
          <a:xfrm>
            <a:off x="1763688" y="260648"/>
            <a:ext cx="7128792" cy="1368152"/>
          </a:xfrm>
          <a:prstGeom prst="roundRect">
            <a:avLst/>
          </a:prstGeom>
          <a:solidFill>
            <a:schemeClr val="accent1">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000" b="1" dirty="0" smtClean="0">
              <a:solidFill>
                <a:srgbClr val="C00000"/>
              </a:solidFill>
            </a:endParaRPr>
          </a:p>
          <a:p>
            <a:pPr algn="ctr"/>
            <a:endParaRPr lang="tr-TR" sz="4000" b="1" dirty="0" smtClean="0">
              <a:solidFill>
                <a:srgbClr val="C00000"/>
              </a:solidFill>
            </a:endParaRPr>
          </a:p>
          <a:p>
            <a:pPr algn="ctr"/>
            <a:r>
              <a:rPr lang="tr-TR" sz="4000" b="1" dirty="0" smtClean="0">
                <a:solidFill>
                  <a:srgbClr val="C00000"/>
                </a:solidFill>
              </a:rPr>
              <a:t>Yağ bitkilerinde durum tespiti…</a:t>
            </a:r>
          </a:p>
          <a:p>
            <a:pPr algn="ctr"/>
            <a:endParaRPr lang="tr-TR" sz="4000" dirty="0" smtClean="0">
              <a:solidFill>
                <a:srgbClr val="C00000"/>
              </a:solidFill>
              <a:latin typeface="Bauhaus 93" pitchFamily="82" charset="0"/>
            </a:endParaRPr>
          </a:p>
          <a:p>
            <a:pPr algn="ctr"/>
            <a:endParaRPr lang="tr-TR" sz="4000" dirty="0">
              <a:solidFill>
                <a:srgbClr val="C00000"/>
              </a:solidFill>
            </a:endParaRPr>
          </a:p>
        </p:txBody>
      </p:sp>
      <p:pic>
        <p:nvPicPr>
          <p:cNvPr id="4" name="Picture 4" descr="C:\Users\Selcuk\logo bitkis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1108906"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8479804" y="6488668"/>
            <a:ext cx="468560" cy="369332"/>
          </a:xfrm>
          <a:prstGeom prst="rect">
            <a:avLst/>
          </a:prstGeom>
          <a:noFill/>
        </p:spPr>
        <p:txBody>
          <a:bodyPr wrap="square" rtlCol="0">
            <a:spAutoFit/>
          </a:bodyPr>
          <a:lstStyle/>
          <a:p>
            <a:r>
              <a:rPr lang="tr-TR" dirty="0" smtClean="0"/>
              <a:t>7</a:t>
            </a:r>
            <a:endParaRPr lang="tr-TR" dirty="0"/>
          </a:p>
        </p:txBody>
      </p:sp>
    </p:spTree>
    <p:extLst>
      <p:ext uri="{BB962C8B-B14F-4D97-AF65-F5344CB8AC3E}">
        <p14:creationId xmlns:p14="http://schemas.microsoft.com/office/powerpoint/2010/main" val="346195966"/>
      </p:ext>
    </p:extLst>
  </p:cSld>
  <p:clrMapOvr>
    <a:masterClrMapping/>
  </p:clrMapOvr>
  <p:transition>
    <p:dissolve/>
  </p:transition>
  <p:timing>
    <p:tnLst>
      <p:par>
        <p:cTn id="1" dur="indefinite" restart="never" nodeType="tmRoot"/>
      </p:par>
    </p:tnLst>
  </p:timing>
</p:sld>
</file>

<file path=ppt/theme/_rels/themeOverrid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Şeritli Tasarım Mavi 16x9">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4.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853</TotalTime>
  <Words>926</Words>
  <Application>Microsoft Office PowerPoint</Application>
  <PresentationFormat>Ekran Gösterisi (4:3)</PresentationFormat>
  <Paragraphs>165</Paragraphs>
  <Slides>27</Slides>
  <Notes>1</Notes>
  <HiddenSlides>0</HiddenSlides>
  <MMClips>0</MMClips>
  <ScaleCrop>false</ScaleCrop>
  <HeadingPairs>
    <vt:vector size="4" baseType="variant">
      <vt:variant>
        <vt:lpstr>Tema</vt:lpstr>
      </vt:variant>
      <vt:variant>
        <vt:i4>4</vt:i4>
      </vt:variant>
      <vt:variant>
        <vt:lpstr>Slayt Başlıkları</vt:lpstr>
      </vt:variant>
      <vt:variant>
        <vt:i4>27</vt:i4>
      </vt:variant>
    </vt:vector>
  </HeadingPairs>
  <TitlesOfParts>
    <vt:vector size="31" baseType="lpstr">
      <vt:lpstr>Ofis Teması</vt:lpstr>
      <vt:lpstr>Şeritli Tasarım Mavi 16x9</vt:lpstr>
      <vt:lpstr>1_Ofis Teması</vt:lpstr>
      <vt:lpstr>2_Ofis Teması</vt:lpstr>
      <vt:lpstr>PowerPoint Sunusu</vt:lpstr>
      <vt:lpstr>PowerPoint Sunusu</vt:lpstr>
      <vt:lpstr>PowerPoint Sunusu</vt:lpstr>
      <vt:lpstr>Ülkemizin Yağlı tohum ve türevleri ithalatı yıllık  3-3,5 milyar dolarlık hacimle tarımsal ürün ithalatında ilk sırada…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YÜZYILIN EN STRATEJİK SEKTÖRÜ; TARIM</dc:title>
  <dc:creator>BYSD</dc:creator>
  <cp:lastModifiedBy>Windows Kullanıcısı</cp:lastModifiedBy>
  <cp:revision>87</cp:revision>
  <cp:lastPrinted>2019-09-17T14:52:35Z</cp:lastPrinted>
  <dcterms:created xsi:type="dcterms:W3CDTF">2019-08-29T12:43:44Z</dcterms:created>
  <dcterms:modified xsi:type="dcterms:W3CDTF">2019-09-17T15:15:52Z</dcterms:modified>
</cp:coreProperties>
</file>